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tags/tag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tags/tag3.xml" ContentType="application/vnd.openxmlformats-officedocument.presentationml.tags+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tags/tag4.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1"/>
  </p:notesMasterIdLst>
  <p:sldIdLst>
    <p:sldId id="1105" r:id="rId2"/>
    <p:sldId id="1106" r:id="rId3"/>
    <p:sldId id="1227" r:id="rId4"/>
    <p:sldId id="1197" r:id="rId5"/>
    <p:sldId id="1235" r:id="rId6"/>
    <p:sldId id="1241" r:id="rId7"/>
    <p:sldId id="290" r:id="rId8"/>
    <p:sldId id="291" r:id="rId9"/>
    <p:sldId id="295" r:id="rId10"/>
    <p:sldId id="297" r:id="rId11"/>
    <p:sldId id="300" r:id="rId12"/>
    <p:sldId id="305" r:id="rId13"/>
    <p:sldId id="298" r:id="rId14"/>
    <p:sldId id="303" r:id="rId15"/>
    <p:sldId id="304" r:id="rId16"/>
    <p:sldId id="301" r:id="rId17"/>
    <p:sldId id="992" r:id="rId18"/>
    <p:sldId id="1237" r:id="rId19"/>
    <p:sldId id="1128" r:id="rId20"/>
    <p:sldId id="1054" r:id="rId21"/>
    <p:sldId id="1236" r:id="rId22"/>
    <p:sldId id="953" r:id="rId23"/>
    <p:sldId id="1114" r:id="rId24"/>
    <p:sldId id="936" r:id="rId25"/>
    <p:sldId id="1093" r:id="rId26"/>
    <p:sldId id="946" r:id="rId27"/>
    <p:sldId id="947" r:id="rId28"/>
    <p:sldId id="966" r:id="rId29"/>
    <p:sldId id="1110" r:id="rId30"/>
    <p:sldId id="1111" r:id="rId31"/>
    <p:sldId id="1115" r:id="rId32"/>
    <p:sldId id="930" r:id="rId33"/>
    <p:sldId id="1116" r:id="rId34"/>
    <p:sldId id="1107" r:id="rId35"/>
    <p:sldId id="1108" r:id="rId36"/>
    <p:sldId id="1240" r:id="rId37"/>
    <p:sldId id="1109" r:id="rId38"/>
    <p:sldId id="1112" r:id="rId39"/>
    <p:sldId id="929" r:id="rId40"/>
    <p:sldId id="954" r:id="rId41"/>
    <p:sldId id="955" r:id="rId42"/>
    <p:sldId id="964" r:id="rId43"/>
    <p:sldId id="1262" r:id="rId44"/>
    <p:sldId id="1263" r:id="rId45"/>
    <p:sldId id="956" r:id="rId46"/>
    <p:sldId id="957" r:id="rId47"/>
    <p:sldId id="958" r:id="rId48"/>
    <p:sldId id="959" r:id="rId49"/>
    <p:sldId id="960" r:id="rId50"/>
    <p:sldId id="961" r:id="rId51"/>
    <p:sldId id="962" r:id="rId52"/>
    <p:sldId id="963" r:id="rId53"/>
    <p:sldId id="965" r:id="rId54"/>
    <p:sldId id="1242" r:id="rId55"/>
    <p:sldId id="1014" r:id="rId56"/>
    <p:sldId id="1243" r:id="rId57"/>
    <p:sldId id="987" r:id="rId58"/>
    <p:sldId id="1244" r:id="rId59"/>
    <p:sldId id="967" r:id="rId60"/>
    <p:sldId id="1245" r:id="rId61"/>
    <p:sldId id="1246" r:id="rId62"/>
    <p:sldId id="1247" r:id="rId63"/>
    <p:sldId id="1248" r:id="rId64"/>
    <p:sldId id="1249" r:id="rId65"/>
    <p:sldId id="1250" r:id="rId66"/>
    <p:sldId id="1251" r:id="rId67"/>
    <p:sldId id="1252" r:id="rId68"/>
    <p:sldId id="1253" r:id="rId69"/>
    <p:sldId id="1254" r:id="rId70"/>
    <p:sldId id="1255" r:id="rId71"/>
    <p:sldId id="1256" r:id="rId72"/>
    <p:sldId id="1257" r:id="rId73"/>
    <p:sldId id="1258" r:id="rId74"/>
    <p:sldId id="1259" r:id="rId75"/>
    <p:sldId id="1260" r:id="rId76"/>
    <p:sldId id="1099" r:id="rId77"/>
    <p:sldId id="1261" r:id="rId78"/>
    <p:sldId id="939" r:id="rId79"/>
    <p:sldId id="940" r:id="rId8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24"/>
    <p:restoredTop sz="82506"/>
  </p:normalViewPr>
  <p:slideViewPr>
    <p:cSldViewPr snapToGrid="0" snapToObjects="1">
      <p:cViewPr varScale="1">
        <p:scale>
          <a:sx n="127" d="100"/>
          <a:sy n="127" d="100"/>
        </p:scale>
        <p:origin x="1688" y="192"/>
      </p:cViewPr>
      <p:guideLst/>
    </p:cSldViewPr>
  </p:slideViewPr>
  <p:notesTextViewPr>
    <p:cViewPr>
      <p:scale>
        <a:sx n="1" d="1"/>
        <a:sy n="1" d="1"/>
      </p:scale>
      <p:origin x="0" y="0"/>
    </p:cViewPr>
  </p:notesTextViewPr>
  <p:notesViewPr>
    <p:cSldViewPr snapToGrid="0" snapToObjects="1">
      <p:cViewPr varScale="1">
        <p:scale>
          <a:sx n="142" d="100"/>
          <a:sy n="142" d="100"/>
        </p:scale>
        <p:origin x="396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3D07F-AFA4-8B40-8F07-6B7232D25FE3}" type="datetimeFigureOut">
              <a:rPr lang="en-US" smtClean="0"/>
              <a:t>2/10/21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03429B-3171-A94A-A6C2-AB80847CDA47}" type="slidenum">
              <a:rPr lang="en-US" smtClean="0"/>
              <a:t>‹#›</a:t>
            </a:fld>
            <a:endParaRPr lang="en-US"/>
          </a:p>
        </p:txBody>
      </p:sp>
    </p:spTree>
    <p:extLst>
      <p:ext uri="{BB962C8B-B14F-4D97-AF65-F5344CB8AC3E}">
        <p14:creationId xmlns:p14="http://schemas.microsoft.com/office/powerpoint/2010/main" val="2654423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a:t>
            </a:fld>
            <a:endParaRPr lang="en-US"/>
          </a:p>
        </p:txBody>
      </p:sp>
    </p:spTree>
    <p:extLst>
      <p:ext uri="{BB962C8B-B14F-4D97-AF65-F5344CB8AC3E}">
        <p14:creationId xmlns:p14="http://schemas.microsoft.com/office/powerpoint/2010/main" val="565835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20</a:t>
            </a:fld>
            <a:endParaRPr lang="en-US" dirty="0"/>
          </a:p>
        </p:txBody>
      </p:sp>
    </p:spTree>
    <p:extLst>
      <p:ext uri="{BB962C8B-B14F-4D97-AF65-F5344CB8AC3E}">
        <p14:creationId xmlns:p14="http://schemas.microsoft.com/office/powerpoint/2010/main" val="171685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21</a:t>
            </a:fld>
            <a:endParaRPr lang="en-US" dirty="0"/>
          </a:p>
        </p:txBody>
      </p:sp>
    </p:spTree>
    <p:extLst>
      <p:ext uri="{BB962C8B-B14F-4D97-AF65-F5344CB8AC3E}">
        <p14:creationId xmlns:p14="http://schemas.microsoft.com/office/powerpoint/2010/main" val="877123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22</a:t>
            </a:fld>
            <a:endParaRPr lang="en-US" dirty="0"/>
          </a:p>
        </p:txBody>
      </p:sp>
    </p:spTree>
    <p:extLst>
      <p:ext uri="{BB962C8B-B14F-4D97-AF65-F5344CB8AC3E}">
        <p14:creationId xmlns:p14="http://schemas.microsoft.com/office/powerpoint/2010/main" val="2530019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23</a:t>
            </a:fld>
            <a:endParaRPr lang="en-US" dirty="0"/>
          </a:p>
        </p:txBody>
      </p:sp>
    </p:spTree>
    <p:extLst>
      <p:ext uri="{BB962C8B-B14F-4D97-AF65-F5344CB8AC3E}">
        <p14:creationId xmlns:p14="http://schemas.microsoft.com/office/powerpoint/2010/main" val="15969642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24</a:t>
            </a:fld>
            <a:endParaRPr lang="en-US"/>
          </a:p>
        </p:txBody>
      </p:sp>
    </p:spTree>
    <p:extLst>
      <p:ext uri="{BB962C8B-B14F-4D97-AF65-F5344CB8AC3E}">
        <p14:creationId xmlns:p14="http://schemas.microsoft.com/office/powerpoint/2010/main" val="1221190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1728834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26</a:t>
            </a:fld>
            <a:endParaRPr lang="en-US"/>
          </a:p>
        </p:txBody>
      </p:sp>
    </p:spTree>
    <p:extLst>
      <p:ext uri="{BB962C8B-B14F-4D97-AF65-F5344CB8AC3E}">
        <p14:creationId xmlns:p14="http://schemas.microsoft.com/office/powerpoint/2010/main" val="42896191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Product Focus versus Project Focus</a:t>
            </a:r>
          </a:p>
        </p:txBody>
      </p:sp>
      <p:sp>
        <p:nvSpPr>
          <p:cNvPr id="4" name="Slide Number Placeholder 3"/>
          <p:cNvSpPr>
            <a:spLocks noGrp="1"/>
          </p:cNvSpPr>
          <p:nvPr>
            <p:ph type="sldNum" sz="quarter" idx="5"/>
          </p:nvPr>
        </p:nvSpPr>
        <p:spPr/>
        <p:txBody>
          <a:bodyPr/>
          <a:lstStyle/>
          <a:p>
            <a:fld id="{35A4D32B-0177-4B34-AE20-6C72705619FE}" type="slidenum">
              <a:rPr lang="en-US" smtClean="0"/>
              <a:t>27</a:t>
            </a:fld>
            <a:endParaRPr lang="en-US"/>
          </a:p>
        </p:txBody>
      </p:sp>
    </p:spTree>
    <p:extLst>
      <p:ext uri="{BB962C8B-B14F-4D97-AF65-F5344CB8AC3E}">
        <p14:creationId xmlns:p14="http://schemas.microsoft.com/office/powerpoint/2010/main" val="36465912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Critical Path… Light Weight long-term planning</a:t>
            </a:r>
          </a:p>
        </p:txBody>
      </p:sp>
      <p:sp>
        <p:nvSpPr>
          <p:cNvPr id="4" name="Slide Number Placeholder 3"/>
          <p:cNvSpPr>
            <a:spLocks noGrp="1"/>
          </p:cNvSpPr>
          <p:nvPr>
            <p:ph type="sldNum" sz="quarter" idx="10"/>
          </p:nvPr>
        </p:nvSpPr>
        <p:spPr/>
        <p:txBody>
          <a:bodyPr/>
          <a:lstStyle/>
          <a:p>
            <a:fld id="{5394DE12-7B9B-46AA-AC19-C30A49928B9B}" type="slidenum">
              <a:rPr lang="en-US" smtClean="0"/>
              <a:t>28</a:t>
            </a:fld>
            <a:endParaRPr lang="en-US" dirty="0"/>
          </a:p>
        </p:txBody>
      </p:sp>
    </p:spTree>
    <p:extLst>
      <p:ext uri="{BB962C8B-B14F-4D97-AF65-F5344CB8AC3E}">
        <p14:creationId xmlns:p14="http://schemas.microsoft.com/office/powerpoint/2010/main" val="37708479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32</a:t>
            </a:fld>
            <a:endParaRPr lang="en-US"/>
          </a:p>
        </p:txBody>
      </p:sp>
    </p:spTree>
    <p:extLst>
      <p:ext uri="{BB962C8B-B14F-4D97-AF65-F5344CB8AC3E}">
        <p14:creationId xmlns:p14="http://schemas.microsoft.com/office/powerpoint/2010/main" val="579494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2</a:t>
            </a:fld>
            <a:endParaRPr lang="en-US"/>
          </a:p>
        </p:txBody>
      </p:sp>
    </p:spTree>
    <p:extLst>
      <p:ext uri="{BB962C8B-B14F-4D97-AF65-F5344CB8AC3E}">
        <p14:creationId xmlns:p14="http://schemas.microsoft.com/office/powerpoint/2010/main" val="1325979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34</a:t>
            </a:fld>
            <a:endParaRPr lang="en-US"/>
          </a:p>
        </p:txBody>
      </p:sp>
    </p:spTree>
    <p:extLst>
      <p:ext uri="{BB962C8B-B14F-4D97-AF65-F5344CB8AC3E}">
        <p14:creationId xmlns:p14="http://schemas.microsoft.com/office/powerpoint/2010/main" val="1872271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36</a:t>
            </a:fld>
            <a:endParaRPr lang="en-US" dirty="0"/>
          </a:p>
        </p:txBody>
      </p:sp>
    </p:spTree>
    <p:extLst>
      <p:ext uri="{BB962C8B-B14F-4D97-AF65-F5344CB8AC3E}">
        <p14:creationId xmlns:p14="http://schemas.microsoft.com/office/powerpoint/2010/main" val="1262007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38</a:t>
            </a:fld>
            <a:endParaRPr lang="en-US" dirty="0"/>
          </a:p>
        </p:txBody>
      </p:sp>
    </p:spTree>
    <p:extLst>
      <p:ext uri="{BB962C8B-B14F-4D97-AF65-F5344CB8AC3E}">
        <p14:creationId xmlns:p14="http://schemas.microsoft.com/office/powerpoint/2010/main" val="9095451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39</a:t>
            </a:fld>
            <a:endParaRPr lang="en-US"/>
          </a:p>
        </p:txBody>
      </p:sp>
    </p:spTree>
    <p:extLst>
      <p:ext uri="{BB962C8B-B14F-4D97-AF65-F5344CB8AC3E}">
        <p14:creationId xmlns:p14="http://schemas.microsoft.com/office/powerpoint/2010/main" val="29013052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Never underestimate the value of good design and implementation (for testability, encapsulation, etc.) on the economics of testing. You can’t afford to test in quality!</a:t>
            </a:r>
          </a:p>
          <a:p>
            <a:r>
              <a:rPr lang="en-US" sz="1000" dirty="0"/>
              <a:t>Developers are responsible for product quality. Tester should be able to minimize that chance that a defect makes it to production. </a:t>
            </a:r>
          </a:p>
          <a:p>
            <a:endParaRPr lang="en-US" sz="1000" dirty="0"/>
          </a:p>
          <a:p>
            <a:r>
              <a:rPr lang="en-US" sz="1000" dirty="0"/>
              <a:t>We test to find defects and/or to validate that we have not introduced new defects.</a:t>
            </a:r>
          </a:p>
          <a:p>
            <a:endParaRPr lang="en-US" sz="1000" dirty="0"/>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Dave Cutler of Windows NT fame had a quote. </a:t>
            </a:r>
            <a:r>
              <a:rPr lang="en-US" sz="1000"/>
              <a:t>I wish I could remember the exact words, but it went something like, “I hate having testers because they give developers the false hope that someone else can save them from their sins.”</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40</a:t>
            </a:fld>
            <a:endParaRPr lang="en-US" dirty="0"/>
          </a:p>
        </p:txBody>
      </p:sp>
    </p:spTree>
    <p:extLst>
      <p:ext uri="{BB962C8B-B14F-4D97-AF65-F5344CB8AC3E}">
        <p14:creationId xmlns:p14="http://schemas.microsoft.com/office/powerpoint/2010/main" val="20643648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41</a:t>
            </a:fld>
            <a:endParaRPr lang="en-US" dirty="0"/>
          </a:p>
        </p:txBody>
      </p:sp>
    </p:spTree>
    <p:extLst>
      <p:ext uri="{BB962C8B-B14F-4D97-AF65-F5344CB8AC3E}">
        <p14:creationId xmlns:p14="http://schemas.microsoft.com/office/powerpoint/2010/main" val="30811636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42</a:t>
            </a:fld>
            <a:endParaRPr lang="en-US" dirty="0"/>
          </a:p>
        </p:txBody>
      </p:sp>
    </p:spTree>
    <p:extLst>
      <p:ext uri="{BB962C8B-B14F-4D97-AF65-F5344CB8AC3E}">
        <p14:creationId xmlns:p14="http://schemas.microsoft.com/office/powerpoint/2010/main" val="23199812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43</a:t>
            </a:fld>
            <a:endParaRPr lang="en-US" dirty="0"/>
          </a:p>
        </p:txBody>
      </p:sp>
    </p:spTree>
    <p:extLst>
      <p:ext uri="{BB962C8B-B14F-4D97-AF65-F5344CB8AC3E}">
        <p14:creationId xmlns:p14="http://schemas.microsoft.com/office/powerpoint/2010/main" val="14240260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44</a:t>
            </a:fld>
            <a:endParaRPr lang="en-US" dirty="0"/>
          </a:p>
        </p:txBody>
      </p:sp>
    </p:spTree>
    <p:extLst>
      <p:ext uri="{BB962C8B-B14F-4D97-AF65-F5344CB8AC3E}">
        <p14:creationId xmlns:p14="http://schemas.microsoft.com/office/powerpoint/2010/main" val="11933488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45</a:t>
            </a:fld>
            <a:endParaRPr lang="en-US" dirty="0"/>
          </a:p>
        </p:txBody>
      </p:sp>
    </p:spTree>
    <p:extLst>
      <p:ext uri="{BB962C8B-B14F-4D97-AF65-F5344CB8AC3E}">
        <p14:creationId xmlns:p14="http://schemas.microsoft.com/office/powerpoint/2010/main" val="1221793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3</a:t>
            </a:fld>
            <a:endParaRPr lang="en-US"/>
          </a:p>
        </p:txBody>
      </p:sp>
    </p:spTree>
    <p:extLst>
      <p:ext uri="{BB962C8B-B14F-4D97-AF65-F5344CB8AC3E}">
        <p14:creationId xmlns:p14="http://schemas.microsoft.com/office/powerpoint/2010/main" val="12367749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 effective product is the goal. </a:t>
            </a:r>
          </a:p>
        </p:txBody>
      </p:sp>
      <p:sp>
        <p:nvSpPr>
          <p:cNvPr id="4" name="Slide Number Placeholder 3"/>
          <p:cNvSpPr>
            <a:spLocks noGrp="1"/>
          </p:cNvSpPr>
          <p:nvPr>
            <p:ph type="sldNum" sz="quarter" idx="10"/>
          </p:nvPr>
        </p:nvSpPr>
        <p:spPr/>
        <p:txBody>
          <a:bodyPr/>
          <a:lstStyle/>
          <a:p>
            <a:fld id="{5394DE12-7B9B-46AA-AC19-C30A49928B9B}" type="slidenum">
              <a:rPr lang="en-US" smtClean="0"/>
              <a:t>47</a:t>
            </a:fld>
            <a:endParaRPr lang="en-US"/>
          </a:p>
        </p:txBody>
      </p:sp>
    </p:spTree>
    <p:extLst>
      <p:ext uri="{BB962C8B-B14F-4D97-AF65-F5344CB8AC3E}">
        <p14:creationId xmlns:p14="http://schemas.microsoft.com/office/powerpoint/2010/main" val="37027912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48</a:t>
            </a:fld>
            <a:endParaRPr lang="en-US" dirty="0"/>
          </a:p>
        </p:txBody>
      </p:sp>
    </p:spTree>
    <p:extLst>
      <p:ext uri="{BB962C8B-B14F-4D97-AF65-F5344CB8AC3E}">
        <p14:creationId xmlns:p14="http://schemas.microsoft.com/office/powerpoint/2010/main" val="35031768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49</a:t>
            </a:fld>
            <a:endParaRPr lang="en-US" dirty="0"/>
          </a:p>
        </p:txBody>
      </p:sp>
    </p:spTree>
    <p:extLst>
      <p:ext uri="{BB962C8B-B14F-4D97-AF65-F5344CB8AC3E}">
        <p14:creationId xmlns:p14="http://schemas.microsoft.com/office/powerpoint/2010/main" val="40097628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50</a:t>
            </a:fld>
            <a:endParaRPr lang="en-US" dirty="0"/>
          </a:p>
        </p:txBody>
      </p:sp>
    </p:spTree>
    <p:extLst>
      <p:ext uri="{BB962C8B-B14F-4D97-AF65-F5344CB8AC3E}">
        <p14:creationId xmlns:p14="http://schemas.microsoft.com/office/powerpoint/2010/main" val="30265124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51</a:t>
            </a:fld>
            <a:endParaRPr lang="en-US" dirty="0"/>
          </a:p>
        </p:txBody>
      </p:sp>
    </p:spTree>
    <p:extLst>
      <p:ext uri="{BB962C8B-B14F-4D97-AF65-F5344CB8AC3E}">
        <p14:creationId xmlns:p14="http://schemas.microsoft.com/office/powerpoint/2010/main" val="25890282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3851830"/>
          </a:xfrm>
        </p:spPr>
        <p:txBody>
          <a:bodyPr/>
          <a:lstStyle/>
          <a:p>
            <a:r>
              <a:rPr lang="en-US" sz="1000" dirty="0"/>
              <a:t>@Test	</a:t>
            </a:r>
          </a:p>
          <a:p>
            <a:r>
              <a:rPr lang="en-US" sz="1000" dirty="0"/>
              <a:t>identifies the method as a test method (remember, method and function are synonyms)</a:t>
            </a:r>
          </a:p>
          <a:p>
            <a:endParaRPr lang="en-US" sz="1000" dirty="0"/>
          </a:p>
          <a:p>
            <a:r>
              <a:rPr lang="en-US" sz="1000" dirty="0"/>
              <a:t>@Test(expected = </a:t>
            </a:r>
            <a:r>
              <a:rPr lang="en-US" sz="1000" dirty="0" err="1"/>
              <a:t>Exception.class</a:t>
            </a:r>
            <a:r>
              <a:rPr lang="en-US" sz="1000" dirty="0"/>
              <a:t>)</a:t>
            </a:r>
          </a:p>
          <a:p>
            <a:r>
              <a:rPr lang="en-US" sz="1000" dirty="0"/>
              <a:t>fails if the method does not throw the named exception</a:t>
            </a:r>
          </a:p>
          <a:p>
            <a:endParaRPr lang="en-US" sz="1000" dirty="0"/>
          </a:p>
          <a:p>
            <a:r>
              <a:rPr lang="en-US" sz="1000" dirty="0"/>
              <a:t>@Test(timeout=100)</a:t>
            </a:r>
          </a:p>
          <a:p>
            <a:r>
              <a:rPr lang="en-US" sz="1000" dirty="0"/>
              <a:t>fails if the method takes longer than 100 milliseconds</a:t>
            </a:r>
          </a:p>
          <a:p>
            <a:endParaRPr lang="en-US" sz="1000" dirty="0"/>
          </a:p>
          <a:p>
            <a:r>
              <a:rPr lang="en-US" sz="1000" dirty="0"/>
              <a:t>@Before</a:t>
            </a:r>
          </a:p>
          <a:p>
            <a:r>
              <a:rPr lang="en-US" sz="1000" dirty="0"/>
              <a:t>public void method()</a:t>
            </a:r>
          </a:p>
          <a:p>
            <a:r>
              <a:rPr lang="en-US" sz="1000" dirty="0"/>
              <a:t>This method is executed before each test. It is used to prepare the test environment.</a:t>
            </a:r>
          </a:p>
          <a:p>
            <a:endParaRPr lang="en-US" sz="1000" dirty="0"/>
          </a:p>
          <a:p>
            <a:r>
              <a:rPr lang="en-US" sz="1000" dirty="0"/>
              <a:t>@After</a:t>
            </a:r>
          </a:p>
          <a:p>
            <a:r>
              <a:rPr lang="en-US" sz="1000" dirty="0"/>
              <a:t>public void method()</a:t>
            </a:r>
          </a:p>
          <a:p>
            <a:r>
              <a:rPr lang="en-US" sz="1000" dirty="0"/>
              <a:t>This method is executed after each test. It is used to clean up the test environment, including cleaning up expensive memory structures.</a:t>
            </a:r>
          </a:p>
          <a:p>
            <a:endParaRPr lang="en-US" sz="1000" dirty="0"/>
          </a:p>
          <a:p>
            <a:r>
              <a:rPr lang="en-US" sz="1000" dirty="0"/>
              <a:t>@</a:t>
            </a:r>
            <a:r>
              <a:rPr lang="en-US" sz="1000" dirty="0" err="1"/>
              <a:t>BeforeClass</a:t>
            </a:r>
            <a:endParaRPr lang="en-US" sz="1000" dirty="0"/>
          </a:p>
          <a:p>
            <a:r>
              <a:rPr lang="en-US" sz="1000" dirty="0"/>
              <a:t>public static void method()</a:t>
            </a:r>
          </a:p>
          <a:p>
            <a:r>
              <a:rPr lang="en-US" sz="1000" dirty="0"/>
              <a:t>This method is executed once, before any test is done. It is used to do time-intensive tasks before any test is done.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52</a:t>
            </a:fld>
            <a:endParaRPr lang="en-US" dirty="0"/>
          </a:p>
        </p:txBody>
      </p:sp>
    </p:spTree>
    <p:extLst>
      <p:ext uri="{BB962C8B-B14F-4D97-AF65-F5344CB8AC3E}">
        <p14:creationId xmlns:p14="http://schemas.microsoft.com/office/powerpoint/2010/main" val="10838614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53</a:t>
            </a:fld>
            <a:endParaRPr lang="en-US" dirty="0"/>
          </a:p>
        </p:txBody>
      </p:sp>
    </p:spTree>
    <p:extLst>
      <p:ext uri="{BB962C8B-B14F-4D97-AF65-F5344CB8AC3E}">
        <p14:creationId xmlns:p14="http://schemas.microsoft.com/office/powerpoint/2010/main" val="16543270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54</a:t>
            </a:fld>
            <a:endParaRPr lang="en-US"/>
          </a:p>
        </p:txBody>
      </p:sp>
    </p:spTree>
    <p:extLst>
      <p:ext uri="{BB962C8B-B14F-4D97-AF65-F5344CB8AC3E}">
        <p14:creationId xmlns:p14="http://schemas.microsoft.com/office/powerpoint/2010/main" val="12748637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55</a:t>
            </a:fld>
            <a:endParaRPr lang="en-US"/>
          </a:p>
        </p:txBody>
      </p:sp>
    </p:spTree>
    <p:extLst>
      <p:ext uri="{BB962C8B-B14F-4D97-AF65-F5344CB8AC3E}">
        <p14:creationId xmlns:p14="http://schemas.microsoft.com/office/powerpoint/2010/main" val="8216314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57</a:t>
            </a:fld>
            <a:endParaRPr lang="en-US"/>
          </a:p>
        </p:txBody>
      </p:sp>
    </p:spTree>
    <p:extLst>
      <p:ext uri="{BB962C8B-B14F-4D97-AF65-F5344CB8AC3E}">
        <p14:creationId xmlns:p14="http://schemas.microsoft.com/office/powerpoint/2010/main" val="1093257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23B99BB9-C7F6-43B3-A122-46088ABB36FB}" type="slidenum">
              <a:rPr lang="en-US" smtClean="0"/>
              <a:t>4</a:t>
            </a:fld>
            <a:endParaRPr lang="en-US"/>
          </a:p>
        </p:txBody>
      </p:sp>
    </p:spTree>
    <p:extLst>
      <p:ext uri="{BB962C8B-B14F-4D97-AF65-F5344CB8AC3E}">
        <p14:creationId xmlns:p14="http://schemas.microsoft.com/office/powerpoint/2010/main" val="32930658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59</a:t>
            </a:fld>
            <a:endParaRPr lang="en-US" dirty="0"/>
          </a:p>
        </p:txBody>
      </p:sp>
    </p:spTree>
    <p:extLst>
      <p:ext uri="{BB962C8B-B14F-4D97-AF65-F5344CB8AC3E}">
        <p14:creationId xmlns:p14="http://schemas.microsoft.com/office/powerpoint/2010/main" val="26304657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60</a:t>
            </a:fld>
            <a:endParaRPr lang="en-US" dirty="0"/>
          </a:p>
        </p:txBody>
      </p:sp>
    </p:spTree>
    <p:extLst>
      <p:ext uri="{BB962C8B-B14F-4D97-AF65-F5344CB8AC3E}">
        <p14:creationId xmlns:p14="http://schemas.microsoft.com/office/powerpoint/2010/main" val="9158161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What is the term that Jeremy used for doing it in the place? </a:t>
            </a:r>
          </a:p>
        </p:txBody>
      </p:sp>
      <p:sp>
        <p:nvSpPr>
          <p:cNvPr id="4" name="Slide Number Placeholder 3"/>
          <p:cNvSpPr>
            <a:spLocks noGrp="1"/>
          </p:cNvSpPr>
          <p:nvPr>
            <p:ph type="sldNum" sz="quarter" idx="5"/>
          </p:nvPr>
        </p:nvSpPr>
        <p:spPr/>
        <p:txBody>
          <a:bodyPr/>
          <a:lstStyle/>
          <a:p>
            <a:fld id="{35A4D32B-0177-4B34-AE20-6C72705619FE}" type="slidenum">
              <a:rPr lang="en-US" smtClean="0"/>
              <a:t>61</a:t>
            </a:fld>
            <a:endParaRPr lang="en-US"/>
          </a:p>
        </p:txBody>
      </p:sp>
    </p:spTree>
    <p:extLst>
      <p:ext uri="{BB962C8B-B14F-4D97-AF65-F5344CB8AC3E}">
        <p14:creationId xmlns:p14="http://schemas.microsoft.com/office/powerpoint/2010/main" val="2233226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A4D32B-0177-4B34-AE20-6C72705619FE}" type="slidenum">
              <a:rPr lang="en-US" smtClean="0"/>
              <a:t>62</a:t>
            </a:fld>
            <a:endParaRPr lang="en-US"/>
          </a:p>
        </p:txBody>
      </p:sp>
    </p:spTree>
    <p:extLst>
      <p:ext uri="{BB962C8B-B14F-4D97-AF65-F5344CB8AC3E}">
        <p14:creationId xmlns:p14="http://schemas.microsoft.com/office/powerpoint/2010/main" val="322061510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Never underestimate the value of good design and implementation (for testability, encapsulation, etc.) on the economics of testing. You can’t afford to test in quality!</a:t>
            </a:r>
          </a:p>
          <a:p>
            <a:r>
              <a:rPr lang="en-US" sz="1000" dirty="0"/>
              <a:t>Developers are responsible for product quality. Tester should be able to minimize that chance that a defect makes it to production. </a:t>
            </a:r>
          </a:p>
          <a:p>
            <a:endParaRPr lang="en-US" sz="1000" dirty="0"/>
          </a:p>
          <a:p>
            <a:r>
              <a:rPr lang="en-US" sz="1000" dirty="0"/>
              <a:t>We test to find defects and/or to validate that we have not introduced new defects.</a:t>
            </a:r>
          </a:p>
          <a:p>
            <a:endParaRPr lang="en-US" sz="1000" dirty="0"/>
          </a:p>
          <a:p>
            <a:r>
              <a:rPr lang="en-US" sz="1000" dirty="0"/>
              <a:t>Defects are exponentially more expensive to fix the longer the exist.</a:t>
            </a:r>
          </a:p>
          <a:p>
            <a:r>
              <a:rPr lang="en-US" sz="1000" dirty="0"/>
              <a:t>Performance issues are often the most difficult and expensive defects to fix. They are often not found until the application if running under production load… which is often only when it is in production.</a:t>
            </a:r>
          </a:p>
          <a:p>
            <a:endParaRPr lang="en-US" sz="1000" dirty="0"/>
          </a:p>
          <a:p>
            <a:r>
              <a:rPr lang="en-US" sz="1000" dirty="0"/>
              <a:t>Unit - $200</a:t>
            </a:r>
          </a:p>
          <a:p>
            <a:r>
              <a:rPr lang="en-US" sz="1000" dirty="0"/>
              <a:t>Integration - $600</a:t>
            </a:r>
          </a:p>
          <a:p>
            <a:r>
              <a:rPr lang="en-US" sz="1000" dirty="0"/>
              <a:t>User Acceptance - $6,000</a:t>
            </a:r>
          </a:p>
          <a:p>
            <a:r>
              <a:rPr lang="en-US" sz="1000" dirty="0"/>
              <a:t>Production - $100,000+</a:t>
            </a:r>
          </a:p>
          <a:p>
            <a:endParaRPr lang="en-US" sz="1000" dirty="0"/>
          </a:p>
          <a:p>
            <a:r>
              <a:rPr lang="en-US" sz="1000" dirty="0"/>
              <a:t>The permutations of modern software features, data, tools, environments, etc. quickly becomes unmanageable. Testability needs to be goal of nearly all non-trivial applications. </a:t>
            </a:r>
          </a:p>
          <a:p>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Dave Cutler of Windows NT fame had a quote. </a:t>
            </a:r>
            <a:r>
              <a:rPr lang="en-US" sz="1000"/>
              <a:t>I wish I could remember the exact words, but it went something like, “I hate having testers because they give developers the false hope that someone else can save them from their sins.”</a:t>
            </a:r>
          </a:p>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63</a:t>
            </a:fld>
            <a:endParaRPr lang="en-US" dirty="0"/>
          </a:p>
        </p:txBody>
      </p:sp>
    </p:spTree>
    <p:extLst>
      <p:ext uri="{BB962C8B-B14F-4D97-AF65-F5344CB8AC3E}">
        <p14:creationId xmlns:p14="http://schemas.microsoft.com/office/powerpoint/2010/main" val="11955958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views on testing and change management have changed dramatically as organizations have moved from Waterfall to Iterative to Agile development lifecycles. </a:t>
            </a:r>
          </a:p>
          <a:p>
            <a:endParaRPr lang="en-US" dirty="0"/>
          </a:p>
          <a:p>
            <a:r>
              <a:rPr lang="en-US" dirty="0"/>
              <a:t>Successful Agile (and Iterative) Development REQUIRES better application design, development techniques, and testing practices. </a:t>
            </a:r>
          </a:p>
          <a:p>
            <a:endParaRPr lang="en-US" dirty="0"/>
          </a:p>
          <a:p>
            <a:r>
              <a:rPr lang="en-US" dirty="0"/>
              <a:t>Testing and lack of defects are not the end goal. A higher quality more usable more cost-effective product is the goal. </a:t>
            </a:r>
          </a:p>
          <a:p>
            <a:endParaRPr lang="en-US" dirty="0"/>
          </a:p>
          <a:p>
            <a:r>
              <a:rPr lang="en-US" dirty="0"/>
              <a:t>Requirements:</a:t>
            </a:r>
          </a:p>
          <a:p>
            <a:r>
              <a:rPr lang="en-US" dirty="0"/>
              <a:t>Waterfall: </a:t>
            </a:r>
          </a:p>
          <a:p>
            <a:pPr marL="228600" indent="-228600">
              <a:buFont typeface="+mj-lt"/>
              <a:buAutoNum type="arabicPeriod"/>
            </a:pPr>
            <a:r>
              <a:rPr lang="en-US" dirty="0"/>
              <a:t>Full project requirements upfront</a:t>
            </a:r>
          </a:p>
          <a:p>
            <a:pPr marL="228600" indent="-228600">
              <a:buFont typeface="+mj-lt"/>
              <a:buAutoNum type="arabicPeriod"/>
            </a:pPr>
            <a:r>
              <a:rPr lang="en-US" dirty="0"/>
              <a:t>Inconsistent industry capture techniques</a:t>
            </a:r>
          </a:p>
          <a:p>
            <a:pPr marL="228600" indent="-228600">
              <a:buFont typeface="+mj-lt"/>
              <a:buAutoNum type="arabicPeriod"/>
            </a:pPr>
            <a:r>
              <a:rPr lang="en-US" dirty="0"/>
              <a:t>Tend to be verbose requirements with formal signoff</a:t>
            </a:r>
          </a:p>
          <a:p>
            <a:pPr marL="228600" indent="-228600">
              <a:buFont typeface="+mj-lt"/>
              <a:buAutoNum type="arabicPeriod"/>
            </a:pPr>
            <a:r>
              <a:rPr lang="en-US" dirty="0"/>
              <a:t>Change requests needed</a:t>
            </a:r>
          </a:p>
          <a:p>
            <a:pPr marL="228600" indent="-228600">
              <a:buFont typeface="+mj-lt"/>
              <a:buAutoNum type="arabicPeriod"/>
            </a:pPr>
            <a:r>
              <a:rPr lang="en-US" dirty="0"/>
              <a:t>Estimation bottom up detailed estimates sometimes function points</a:t>
            </a:r>
          </a:p>
          <a:p>
            <a:pPr marL="228600" indent="-228600">
              <a:buFont typeface="+mj-lt"/>
              <a:buAutoNum type="arabicPeriod"/>
            </a:pPr>
            <a:endParaRPr lang="en-US" dirty="0"/>
          </a:p>
          <a:p>
            <a:pPr marL="0" indent="0">
              <a:buFont typeface="+mj-lt"/>
              <a:buNone/>
            </a:pPr>
            <a:r>
              <a:rPr lang="en-US" dirty="0"/>
              <a:t>Iterative:</a:t>
            </a:r>
          </a:p>
          <a:p>
            <a:pPr marL="0" indent="0">
              <a:buFont typeface="+mj-lt"/>
              <a:buNone/>
            </a:pPr>
            <a:r>
              <a:rPr lang="en-US" dirty="0"/>
              <a:t>Mostly upfront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94DE12-7B9B-46AA-AC19-C30A49928B9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ＭＳ Ｐゴシック"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ＭＳ Ｐゴシック" charset="-128"/>
              <a:cs typeface="+mn-cs"/>
            </a:endParaRPr>
          </a:p>
        </p:txBody>
      </p:sp>
    </p:spTree>
    <p:extLst>
      <p:ext uri="{BB962C8B-B14F-4D97-AF65-F5344CB8AC3E}">
        <p14:creationId xmlns:p14="http://schemas.microsoft.com/office/powerpoint/2010/main" val="8629869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Development Methodology and Software Development Lifecycle (SDLC) are often used interchangeably. </a:t>
            </a:r>
          </a:p>
          <a:p>
            <a:endParaRPr lang="en-US" sz="1000" dirty="0"/>
          </a:p>
          <a:p>
            <a:r>
              <a:rPr lang="en-US" sz="1000" dirty="0"/>
              <a:t>The Iterative development methodology is not depicted here as even the mainstays and inventors of the Iterative development methodology seem to be moving toward agile. Plus as Waterfall “holdouts” move, they seem to be moving directly toward Agile. Can you start to see my biases?</a:t>
            </a:r>
          </a:p>
          <a:p>
            <a:endParaRPr lang="en-US" sz="1000" dirty="0"/>
          </a:p>
          <a:p>
            <a:r>
              <a:rPr lang="en-US" sz="1000" dirty="0"/>
              <a:t>Development  Methodologies (SDLCs) are a future Bonus Topic. There are several optional slides t the end of this deck. Let me know if you would like to have a more formal overview of the topic as part of this class. I have a passion in this area. </a:t>
            </a:r>
          </a:p>
          <a:p>
            <a:endParaRPr lang="en-US" sz="1000" dirty="0"/>
          </a:p>
          <a:p>
            <a:r>
              <a:rPr lang="en-US" sz="1000" dirty="0"/>
              <a:t>Object oriented-programming concepts/practices evolve and reprioritize depending on the development methodology.</a:t>
            </a:r>
          </a:p>
          <a:p>
            <a:endParaRPr lang="en-US" sz="1000" dirty="0"/>
          </a:p>
          <a:p>
            <a:r>
              <a:rPr lang="en-US" sz="1000" dirty="0"/>
              <a:t>For example, in Waterfall (as well as in Iterative) object-oriented design often play a critical role in the (big upfront) design activities. UML diagrams and project artifacts are often important to the overall project success. (opinion) Practical reality has been that these design artifacts often do not reflect the actual implementation and are rarely maintained or updated.</a:t>
            </a:r>
          </a:p>
          <a:p>
            <a:endParaRPr lang="en-US" sz="1000" dirty="0"/>
          </a:p>
          <a:p>
            <a:r>
              <a:rPr lang="en-US" sz="1000" dirty="0"/>
              <a:t>The Agile practitioners do not reject these design artifacts. However, the focus on shorter time horizons, evolving architecture, and working code changes the value proposition for object-oriented practices to more focus on the build, test, enhance activities. </a:t>
            </a:r>
          </a:p>
        </p:txBody>
      </p:sp>
      <p:sp>
        <p:nvSpPr>
          <p:cNvPr id="4" name="Slide Number Placeholder 3"/>
          <p:cNvSpPr>
            <a:spLocks noGrp="1"/>
          </p:cNvSpPr>
          <p:nvPr>
            <p:ph type="sldNum" sz="quarter" idx="10"/>
          </p:nvPr>
        </p:nvSpPr>
        <p:spPr/>
        <p:txBody>
          <a:bodyPr/>
          <a:lstStyle/>
          <a:p>
            <a:fld id="{2C196F48-5C38-B549-981A-B90D07A4233F}" type="slidenum">
              <a:rPr lang="en-US" smtClean="0"/>
              <a:pPr/>
              <a:t>65</a:t>
            </a:fld>
            <a:endParaRPr lang="en-US" dirty="0"/>
          </a:p>
        </p:txBody>
      </p:sp>
    </p:spTree>
    <p:extLst>
      <p:ext uri="{BB962C8B-B14F-4D97-AF65-F5344CB8AC3E}">
        <p14:creationId xmlns:p14="http://schemas.microsoft.com/office/powerpoint/2010/main" val="2592161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66</a:t>
            </a:fld>
            <a:endParaRPr lang="en-US" dirty="0"/>
          </a:p>
        </p:txBody>
      </p:sp>
    </p:spTree>
    <p:extLst>
      <p:ext uri="{BB962C8B-B14F-4D97-AF65-F5344CB8AC3E}">
        <p14:creationId xmlns:p14="http://schemas.microsoft.com/office/powerpoint/2010/main" val="176572746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67</a:t>
            </a:fld>
            <a:endParaRPr lang="en-US" dirty="0"/>
          </a:p>
        </p:txBody>
      </p:sp>
    </p:spTree>
    <p:extLst>
      <p:ext uri="{BB962C8B-B14F-4D97-AF65-F5344CB8AC3E}">
        <p14:creationId xmlns:p14="http://schemas.microsoft.com/office/powerpoint/2010/main" val="404878674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68</a:t>
            </a:fld>
            <a:endParaRPr lang="en-US" dirty="0"/>
          </a:p>
        </p:txBody>
      </p:sp>
    </p:spTree>
    <p:extLst>
      <p:ext uri="{BB962C8B-B14F-4D97-AF65-F5344CB8AC3E}">
        <p14:creationId xmlns:p14="http://schemas.microsoft.com/office/powerpoint/2010/main" val="1520677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5</a:t>
            </a:fld>
            <a:endParaRPr lang="en-US"/>
          </a:p>
        </p:txBody>
      </p:sp>
    </p:spTree>
    <p:extLst>
      <p:ext uri="{BB962C8B-B14F-4D97-AF65-F5344CB8AC3E}">
        <p14:creationId xmlns:p14="http://schemas.microsoft.com/office/powerpoint/2010/main" val="26158640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69</a:t>
            </a:fld>
            <a:endParaRPr lang="en-US" dirty="0"/>
          </a:p>
        </p:txBody>
      </p:sp>
    </p:spTree>
    <p:extLst>
      <p:ext uri="{BB962C8B-B14F-4D97-AF65-F5344CB8AC3E}">
        <p14:creationId xmlns:p14="http://schemas.microsoft.com/office/powerpoint/2010/main" val="240046199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70</a:t>
            </a:fld>
            <a:endParaRPr lang="en-US" dirty="0"/>
          </a:p>
        </p:txBody>
      </p:sp>
    </p:spTree>
    <p:extLst>
      <p:ext uri="{BB962C8B-B14F-4D97-AF65-F5344CB8AC3E}">
        <p14:creationId xmlns:p14="http://schemas.microsoft.com/office/powerpoint/2010/main" val="15766653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positives versus valid defects found. </a:t>
            </a:r>
          </a:p>
          <a:p>
            <a:endParaRPr lang="en-US" dirty="0"/>
          </a:p>
          <a:p>
            <a:r>
              <a:rPr lang="en-US" dirty="0"/>
              <a:t>Manual Testing and Automated Testing can be supportive of each other. </a:t>
            </a:r>
          </a:p>
        </p:txBody>
      </p:sp>
      <p:sp>
        <p:nvSpPr>
          <p:cNvPr id="4" name="Slide Number Placeholder 3"/>
          <p:cNvSpPr>
            <a:spLocks noGrp="1"/>
          </p:cNvSpPr>
          <p:nvPr>
            <p:ph type="sldNum" sz="quarter" idx="10"/>
          </p:nvPr>
        </p:nvSpPr>
        <p:spPr/>
        <p:txBody>
          <a:bodyPr/>
          <a:lstStyle/>
          <a:p>
            <a:fld id="{5394DE12-7B9B-46AA-AC19-C30A49928B9B}" type="slidenum">
              <a:rPr lang="en-US" smtClean="0"/>
              <a:t>71</a:t>
            </a:fld>
            <a:endParaRPr lang="en-US" dirty="0"/>
          </a:p>
        </p:txBody>
      </p:sp>
    </p:spTree>
    <p:extLst>
      <p:ext uri="{BB962C8B-B14F-4D97-AF65-F5344CB8AC3E}">
        <p14:creationId xmlns:p14="http://schemas.microsoft.com/office/powerpoint/2010/main" val="38121553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3851830"/>
          </a:xfrm>
        </p:spPr>
        <p:txBody>
          <a:bodyPr/>
          <a:lstStyle/>
          <a:p>
            <a:r>
              <a:rPr lang="en-US" sz="1000" dirty="0"/>
              <a:t>@Test	</a:t>
            </a:r>
          </a:p>
          <a:p>
            <a:r>
              <a:rPr lang="en-US" sz="1000" dirty="0"/>
              <a:t>identifies the method as a test method (remember, method and function are synonyms)</a:t>
            </a:r>
          </a:p>
          <a:p>
            <a:endParaRPr lang="en-US" sz="1000" dirty="0"/>
          </a:p>
          <a:p>
            <a:r>
              <a:rPr lang="en-US" sz="1000" dirty="0"/>
              <a:t>@Test(expected = </a:t>
            </a:r>
            <a:r>
              <a:rPr lang="en-US" sz="1000" dirty="0" err="1"/>
              <a:t>Exception.class</a:t>
            </a:r>
            <a:r>
              <a:rPr lang="en-US" sz="1000" dirty="0"/>
              <a:t>)</a:t>
            </a:r>
          </a:p>
          <a:p>
            <a:r>
              <a:rPr lang="en-US" sz="1000" dirty="0"/>
              <a:t>fails if the method does not throw the named exception</a:t>
            </a:r>
          </a:p>
          <a:p>
            <a:endParaRPr lang="en-US" sz="1000" dirty="0"/>
          </a:p>
          <a:p>
            <a:r>
              <a:rPr lang="en-US" sz="1000" dirty="0"/>
              <a:t>@Test(timeout=100)</a:t>
            </a:r>
          </a:p>
          <a:p>
            <a:r>
              <a:rPr lang="en-US" sz="1000" dirty="0"/>
              <a:t>fails if the method takes longer than 100 milliseconds</a:t>
            </a:r>
          </a:p>
          <a:p>
            <a:endParaRPr lang="en-US" sz="1000" dirty="0"/>
          </a:p>
          <a:p>
            <a:r>
              <a:rPr lang="en-US" sz="1000" dirty="0"/>
              <a:t>@Before</a:t>
            </a:r>
          </a:p>
          <a:p>
            <a:r>
              <a:rPr lang="en-US" sz="1000" dirty="0"/>
              <a:t>public void method()</a:t>
            </a:r>
          </a:p>
          <a:p>
            <a:r>
              <a:rPr lang="en-US" sz="1000" dirty="0"/>
              <a:t>This method is executed before each test. It is used to prepare the test environment.</a:t>
            </a:r>
          </a:p>
          <a:p>
            <a:endParaRPr lang="en-US" sz="1000" dirty="0"/>
          </a:p>
          <a:p>
            <a:r>
              <a:rPr lang="en-US" sz="1000" dirty="0"/>
              <a:t>@After</a:t>
            </a:r>
          </a:p>
          <a:p>
            <a:r>
              <a:rPr lang="en-US" sz="1000" dirty="0"/>
              <a:t>public void method()</a:t>
            </a:r>
          </a:p>
          <a:p>
            <a:r>
              <a:rPr lang="en-US" sz="1000" dirty="0"/>
              <a:t>This method is executed after each test. It is used to clean up the test environment, including cleaning up expensive memory structures.</a:t>
            </a:r>
          </a:p>
          <a:p>
            <a:endParaRPr lang="en-US" sz="1000" dirty="0"/>
          </a:p>
          <a:p>
            <a:r>
              <a:rPr lang="en-US" sz="1000" dirty="0"/>
              <a:t>@</a:t>
            </a:r>
            <a:r>
              <a:rPr lang="en-US" sz="1000" dirty="0" err="1"/>
              <a:t>BeforeClass</a:t>
            </a:r>
            <a:endParaRPr lang="en-US" sz="1000" dirty="0"/>
          </a:p>
          <a:p>
            <a:r>
              <a:rPr lang="en-US" sz="1000" dirty="0"/>
              <a:t>public static void method()</a:t>
            </a:r>
          </a:p>
          <a:p>
            <a:r>
              <a:rPr lang="en-US" sz="1000" dirty="0"/>
              <a:t>This method is executed once, before any test is done. It is used to do time-intensive tasks before any test is done.</a:t>
            </a:r>
          </a:p>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72</a:t>
            </a:fld>
            <a:endParaRPr lang="en-US" dirty="0"/>
          </a:p>
        </p:txBody>
      </p:sp>
    </p:spTree>
    <p:extLst>
      <p:ext uri="{BB962C8B-B14F-4D97-AF65-F5344CB8AC3E}">
        <p14:creationId xmlns:p14="http://schemas.microsoft.com/office/powerpoint/2010/main" val="15048278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Plans, Tracking, Managing </a:t>
            </a:r>
          </a:p>
        </p:txBody>
      </p:sp>
      <p:sp>
        <p:nvSpPr>
          <p:cNvPr id="4" name="Slide Number Placeholder 3"/>
          <p:cNvSpPr>
            <a:spLocks noGrp="1"/>
          </p:cNvSpPr>
          <p:nvPr>
            <p:ph type="sldNum" sz="quarter" idx="10"/>
          </p:nvPr>
        </p:nvSpPr>
        <p:spPr/>
        <p:txBody>
          <a:bodyPr/>
          <a:lstStyle/>
          <a:p>
            <a:fld id="{5394DE12-7B9B-46AA-AC19-C30A49928B9B}" type="slidenum">
              <a:rPr lang="en-US" smtClean="0"/>
              <a:t>73</a:t>
            </a:fld>
            <a:endParaRPr lang="en-US" dirty="0"/>
          </a:p>
        </p:txBody>
      </p:sp>
    </p:spTree>
    <p:extLst>
      <p:ext uri="{BB962C8B-B14F-4D97-AF65-F5344CB8AC3E}">
        <p14:creationId xmlns:p14="http://schemas.microsoft.com/office/powerpoint/2010/main" val="185177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Grace period until Monday morning a 6am CT</a:t>
            </a:r>
          </a:p>
        </p:txBody>
      </p:sp>
      <p:sp>
        <p:nvSpPr>
          <p:cNvPr id="4" name="Slide Number Placeholder 3"/>
          <p:cNvSpPr>
            <a:spLocks noGrp="1"/>
          </p:cNvSpPr>
          <p:nvPr>
            <p:ph type="sldNum" sz="quarter" idx="5"/>
          </p:nvPr>
        </p:nvSpPr>
        <p:spPr/>
        <p:txBody>
          <a:bodyPr/>
          <a:lstStyle/>
          <a:p>
            <a:fld id="{35A4D32B-0177-4B34-AE20-6C72705619FE}" type="slidenum">
              <a:rPr lang="en-US" smtClean="0"/>
              <a:t>74</a:t>
            </a:fld>
            <a:endParaRPr lang="en-US"/>
          </a:p>
        </p:txBody>
      </p:sp>
    </p:spTree>
    <p:extLst>
      <p:ext uri="{BB962C8B-B14F-4D97-AF65-F5344CB8AC3E}">
        <p14:creationId xmlns:p14="http://schemas.microsoft.com/office/powerpoint/2010/main" val="35957583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10"/>
          </p:nvPr>
        </p:nvSpPr>
        <p:spPr/>
        <p:txBody>
          <a:bodyPr/>
          <a:lstStyle/>
          <a:p>
            <a:fld id="{5394DE12-7B9B-46AA-AC19-C30A49928B9B}" type="slidenum">
              <a:rPr lang="en-US" smtClean="0"/>
              <a:t>77</a:t>
            </a:fld>
            <a:endParaRPr lang="en-US" dirty="0"/>
          </a:p>
        </p:txBody>
      </p:sp>
    </p:spTree>
    <p:extLst>
      <p:ext uri="{BB962C8B-B14F-4D97-AF65-F5344CB8AC3E}">
        <p14:creationId xmlns:p14="http://schemas.microsoft.com/office/powerpoint/2010/main" val="6709916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6</a:t>
            </a:fld>
            <a:endParaRPr lang="en-US"/>
          </a:p>
        </p:txBody>
      </p:sp>
    </p:spTree>
    <p:extLst>
      <p:ext uri="{BB962C8B-B14F-4D97-AF65-F5344CB8AC3E}">
        <p14:creationId xmlns:p14="http://schemas.microsoft.com/office/powerpoint/2010/main" val="1555301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17</a:t>
            </a:fld>
            <a:endParaRPr lang="en-US"/>
          </a:p>
        </p:txBody>
      </p:sp>
    </p:spTree>
    <p:extLst>
      <p:ext uri="{BB962C8B-B14F-4D97-AF65-F5344CB8AC3E}">
        <p14:creationId xmlns:p14="http://schemas.microsoft.com/office/powerpoint/2010/main" val="344190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99BB9-C7F6-43B3-A122-46088ABB36FB}" type="slidenum">
              <a:rPr lang="en-US" smtClean="0"/>
              <a:t>18</a:t>
            </a:fld>
            <a:endParaRPr lang="en-US"/>
          </a:p>
        </p:txBody>
      </p:sp>
    </p:spTree>
    <p:extLst>
      <p:ext uri="{BB962C8B-B14F-4D97-AF65-F5344CB8AC3E}">
        <p14:creationId xmlns:p14="http://schemas.microsoft.com/office/powerpoint/2010/main" val="3850481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03429B-3171-A94A-A6C2-AB80847CDA47}" type="slidenum">
              <a:rPr lang="en-US" smtClean="0"/>
              <a:t>19</a:t>
            </a:fld>
            <a:endParaRPr lang="en-US"/>
          </a:p>
        </p:txBody>
      </p:sp>
    </p:spTree>
    <p:extLst>
      <p:ext uri="{BB962C8B-B14F-4D97-AF65-F5344CB8AC3E}">
        <p14:creationId xmlns:p14="http://schemas.microsoft.com/office/powerpoint/2010/main" val="1862926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3542-A8C7-704C-8E33-F5EFF8F9A9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B91082-1B98-D746-8DE6-18D0B19142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D6DF9A-46D4-234B-AA93-E3C48B72894A}"/>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5" name="Footer Placeholder 4">
            <a:extLst>
              <a:ext uri="{FF2B5EF4-FFF2-40B4-BE49-F238E27FC236}">
                <a16:creationId xmlns:a16="http://schemas.microsoft.com/office/drawing/2014/main" id="{05D10147-7D24-BF46-870F-842B428C20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D5C5D-7590-DE48-8469-EEFB88E7ACD2}"/>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24555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E0F9-3EFF-384C-9C61-F6E85C124D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AF661B-7946-164F-8883-415D8C309F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1095F2-E641-7748-8CE9-D4C703FB6520}"/>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5" name="Footer Placeholder 4">
            <a:extLst>
              <a:ext uri="{FF2B5EF4-FFF2-40B4-BE49-F238E27FC236}">
                <a16:creationId xmlns:a16="http://schemas.microsoft.com/office/drawing/2014/main" id="{1675E233-A7A6-BC42-95E0-B39FEE0D3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44D86-9512-E44F-A91C-237E33706B01}"/>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78290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4F15B-93B8-B546-B0B6-EAD9801101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2BFC15-E6BF-0749-8577-D2620183F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D909B6-F62F-954E-807D-00010E4171AD}"/>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5" name="Footer Placeholder 4">
            <a:extLst>
              <a:ext uri="{FF2B5EF4-FFF2-40B4-BE49-F238E27FC236}">
                <a16:creationId xmlns:a16="http://schemas.microsoft.com/office/drawing/2014/main" id="{DA7259E4-40BC-B74D-9F9B-0119EA5F3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B5772B-1BA7-074A-959B-C70C9DBADC5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6083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E635-7744-4D4F-B96E-0E2865A7B5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AE8F11-2A3B-2747-9C6C-579AF86C47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3D020-809F-3D40-8EE6-2DD573790883}"/>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5" name="Footer Placeholder 4">
            <a:extLst>
              <a:ext uri="{FF2B5EF4-FFF2-40B4-BE49-F238E27FC236}">
                <a16:creationId xmlns:a16="http://schemas.microsoft.com/office/drawing/2014/main" id="{A71B3250-58F4-944F-AC10-5CC13EB55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AA24C-CEB0-EA4C-A21F-F3F431BBF6F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960793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1B1CA-9CA5-7143-AA15-AE1EA1D6B4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3A480E-DC28-1A49-8B7D-56389366F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739984-F0C0-214D-944B-EBDAA1F83B82}"/>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5" name="Footer Placeholder 4">
            <a:extLst>
              <a:ext uri="{FF2B5EF4-FFF2-40B4-BE49-F238E27FC236}">
                <a16:creationId xmlns:a16="http://schemas.microsoft.com/office/drawing/2014/main" id="{15910F09-D4A7-E64B-8562-E206C7AEE1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B8F136-F451-D541-A958-9479555D69B8}"/>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095322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F8AB0-EFD2-9E4C-A9A6-2A8BD8253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8B6416-B69B-3049-81D4-46D8BDEEF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99F68-836F-A74B-89E3-6B0CB564BF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4161B-7339-CF4C-83F9-02E0BCD3F8B0}"/>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6" name="Footer Placeholder 5">
            <a:extLst>
              <a:ext uri="{FF2B5EF4-FFF2-40B4-BE49-F238E27FC236}">
                <a16:creationId xmlns:a16="http://schemas.microsoft.com/office/drawing/2014/main" id="{959AC125-4953-0449-B97D-10F335BC89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5F4A9-2036-BD4E-8CBB-F278C9B9C44A}"/>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278221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FF051-FF82-404A-A8B9-226DAD3EF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BF1694-78E2-AE46-B16D-778353777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731927-4B0E-D14C-AA40-A453A10692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C938E4-FE21-E844-AB16-6F0DBEE2A4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952-CB08-8545-BEC7-AACF5EB975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D94C72-A9B9-4948-A6F2-BE7118341519}"/>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8" name="Footer Placeholder 7">
            <a:extLst>
              <a:ext uri="{FF2B5EF4-FFF2-40B4-BE49-F238E27FC236}">
                <a16:creationId xmlns:a16="http://schemas.microsoft.com/office/drawing/2014/main" id="{A8C90EFB-2D37-5F46-91F7-2B13FB2D43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DD3AF-9CF7-274D-85C2-C8B842FDA30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298537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DAA0-68AE-0847-980A-732C5F21C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02675E-8EAA-D440-BC31-94113F04E8D1}"/>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4" name="Footer Placeholder 3">
            <a:extLst>
              <a:ext uri="{FF2B5EF4-FFF2-40B4-BE49-F238E27FC236}">
                <a16:creationId xmlns:a16="http://schemas.microsoft.com/office/drawing/2014/main" id="{8EC25333-39D9-2642-82C0-DEB762271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7F030C-F420-BC45-A046-6EAD63EF6589}"/>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69038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260347-FBD4-8D4D-B3AB-655A58024FE6}"/>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3" name="Footer Placeholder 2">
            <a:extLst>
              <a:ext uri="{FF2B5EF4-FFF2-40B4-BE49-F238E27FC236}">
                <a16:creationId xmlns:a16="http://schemas.microsoft.com/office/drawing/2014/main" id="{0A9C617E-44D8-DC4C-81BA-B19F8FF9E7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8F573B-FCDF-5E4C-8FFC-9E0D7C46C574}"/>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81921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E1A3-E4CC-9E47-B6DB-0FA247360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DF34A5-1A29-5E45-A505-73041AFBEF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BB48B9-E6D8-C344-BC1F-493BF8D39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27E3D6-8337-0E4D-85F1-9F9F655A5DDF}"/>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6" name="Footer Placeholder 5">
            <a:extLst>
              <a:ext uri="{FF2B5EF4-FFF2-40B4-BE49-F238E27FC236}">
                <a16:creationId xmlns:a16="http://schemas.microsoft.com/office/drawing/2014/main" id="{D2B58E00-9260-7645-A047-DCF50B125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4EAA7-BB9B-4A4A-84F5-D07247B8E08F}"/>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130259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DC1B5-A3B1-514D-AF1B-FD4290CD90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46896-FF52-384A-86BA-ED93A48755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C62D3B-CF95-B042-BB2B-5BB890BCD3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333B1B-80A2-134D-9C55-189395376233}"/>
              </a:ext>
            </a:extLst>
          </p:cNvPr>
          <p:cNvSpPr>
            <a:spLocks noGrp="1"/>
          </p:cNvSpPr>
          <p:nvPr>
            <p:ph type="dt" sz="half" idx="10"/>
          </p:nvPr>
        </p:nvSpPr>
        <p:spPr/>
        <p:txBody>
          <a:bodyPr/>
          <a:lstStyle/>
          <a:p>
            <a:fld id="{0FAB6B49-B434-E04B-8B19-9D0B03FF27E8}" type="datetimeFigureOut">
              <a:rPr lang="en-US" smtClean="0"/>
              <a:t>2/10/21</a:t>
            </a:fld>
            <a:endParaRPr lang="en-US"/>
          </a:p>
        </p:txBody>
      </p:sp>
      <p:sp>
        <p:nvSpPr>
          <p:cNvPr id="6" name="Footer Placeholder 5">
            <a:extLst>
              <a:ext uri="{FF2B5EF4-FFF2-40B4-BE49-F238E27FC236}">
                <a16:creationId xmlns:a16="http://schemas.microsoft.com/office/drawing/2014/main" id="{9DDEDE9A-2733-944F-B916-EB21A256D0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0D3D4D-AD01-0A43-A8C0-43B243D1B043}"/>
              </a:ext>
            </a:extLst>
          </p:cNvPr>
          <p:cNvSpPr>
            <a:spLocks noGrp="1"/>
          </p:cNvSpPr>
          <p:nvPr>
            <p:ph type="sldNum" sz="quarter" idx="12"/>
          </p:nvPr>
        </p:nvSpPr>
        <p:spPr/>
        <p:txBody>
          <a:bodyPr/>
          <a:lstStyle/>
          <a:p>
            <a:fld id="{ECB73104-7A03-9745-9E8F-D9BF2DA92E49}" type="slidenum">
              <a:rPr lang="en-US" smtClean="0"/>
              <a:t>‹#›</a:t>
            </a:fld>
            <a:endParaRPr lang="en-US"/>
          </a:p>
        </p:txBody>
      </p:sp>
    </p:spTree>
    <p:extLst>
      <p:ext uri="{BB962C8B-B14F-4D97-AF65-F5344CB8AC3E}">
        <p14:creationId xmlns:p14="http://schemas.microsoft.com/office/powerpoint/2010/main" val="3495871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C5E649-5093-7A4E-82DD-41CB376070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0197A4-E433-BF48-825A-751CB3D9C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4FAAC-9B48-C940-AA96-BC381C0A5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B6B49-B434-E04B-8B19-9D0B03FF27E8}" type="datetimeFigureOut">
              <a:rPr lang="en-US" smtClean="0"/>
              <a:t>2/10/21</a:t>
            </a:fld>
            <a:endParaRPr lang="en-US"/>
          </a:p>
        </p:txBody>
      </p:sp>
      <p:sp>
        <p:nvSpPr>
          <p:cNvPr id="5" name="Footer Placeholder 4">
            <a:extLst>
              <a:ext uri="{FF2B5EF4-FFF2-40B4-BE49-F238E27FC236}">
                <a16:creationId xmlns:a16="http://schemas.microsoft.com/office/drawing/2014/main" id="{2E53570C-5C1F-994B-A5F9-88754B034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C61F82-D814-8E4D-918A-8E4619457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73104-7A03-9745-9E8F-D9BF2DA92E49}" type="slidenum">
              <a:rPr lang="en-US" smtClean="0"/>
              <a:t>‹#›</a:t>
            </a:fld>
            <a:endParaRPr lang="en-US"/>
          </a:p>
        </p:txBody>
      </p:sp>
    </p:spTree>
    <p:extLst>
      <p:ext uri="{BB962C8B-B14F-4D97-AF65-F5344CB8AC3E}">
        <p14:creationId xmlns:p14="http://schemas.microsoft.com/office/powerpoint/2010/main" val="713372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en.wikipedia.org/wiki/Strong_and_weak_typin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en.wikipedia.org/wiki/Programming_paradig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5.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15.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en.wikipedia.org/wiki/Project_management#cite_note-PMI_10-2" TargetMode="External"/><Relationship Id="rId3" Type="http://schemas.openxmlformats.org/officeDocument/2006/relationships/hyperlink" Target="https://en.wikipedia.org/wiki/Project_team" TargetMode="External"/><Relationship Id="rId7" Type="http://schemas.openxmlformats.org/officeDocument/2006/relationships/hyperlink" Target="https://en.wikipedia.org/wiki/Budget"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en.wikipedia.org/wiki/Quality_(business)" TargetMode="External"/><Relationship Id="rId5" Type="http://schemas.openxmlformats.org/officeDocument/2006/relationships/hyperlink" Target="https://en.wikipedia.org/wiki/Scope_(project_management)" TargetMode="External"/><Relationship Id="rId4" Type="http://schemas.openxmlformats.org/officeDocument/2006/relationships/hyperlink" Target="https://en.wikipedia.org/wiki/Project_management#cite_note-1"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en.wikipedia.org/wiki/Management" TargetMode="External"/><Relationship Id="rId3" Type="http://schemas.openxmlformats.org/officeDocument/2006/relationships/hyperlink" Target="https://en.wikipedia.org/wiki/Project" TargetMode="External"/><Relationship Id="rId7" Type="http://schemas.openxmlformats.org/officeDocument/2006/relationships/hyperlink" Target="https://en.wikipedia.org/wiki/Project_management#cite_note-5"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en.wikipedia.org/wiki/Business_operations" TargetMode="External"/><Relationship Id="rId5" Type="http://schemas.openxmlformats.org/officeDocument/2006/relationships/hyperlink" Target="https://en.wikipedia.org/wiki/Project_management#cite_note-4" TargetMode="External"/><Relationship Id="rId4" Type="http://schemas.openxmlformats.org/officeDocument/2006/relationships/hyperlink" Target="https://en.wikipedia.org/wiki/Project_management#cite_note-3" TargetMode="External"/><Relationship Id="rId9" Type="http://schemas.openxmlformats.org/officeDocument/2006/relationships/hyperlink" Target="https://en.wikipedia.org/wiki/Project_management#cite_note-Cattani201u1-6"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hyperlink" Target="https://en.wikipedia.org/wiki/Extreme_programming" TargetMode="External"/><Relationship Id="rId13" Type="http://schemas.openxmlformats.org/officeDocument/2006/relationships/hyperlink" Target="https://en.wikipedia.org/wiki/Test-driven_development#cite_note-Feathers-5"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en.wikipedia.org/wiki/Test-driven_development#cite_note-Beck-2" TargetMode="External"/><Relationship Id="rId12" Type="http://schemas.openxmlformats.org/officeDocument/2006/relationships/hyperlink" Target="https://en.wikipedia.org/wiki/Legacy_code"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en.wikipedia.org/wiki/Test-driven_development#cite_note-Quora2012May11-1" TargetMode="External"/><Relationship Id="rId11" Type="http://schemas.openxmlformats.org/officeDocument/2006/relationships/hyperlink" Target="https://en.wikipedia.org/wiki/Software_bug" TargetMode="External"/><Relationship Id="rId5" Type="http://schemas.openxmlformats.org/officeDocument/2006/relationships/hyperlink" Target="https://en.wikipedia.org/wiki/Kent_Beck" TargetMode="External"/><Relationship Id="rId10" Type="http://schemas.openxmlformats.org/officeDocument/2006/relationships/hyperlink" Target="https://en.wikipedia.org/wiki/Test-driven_development#cite_note-Newkirk-4" TargetMode="External"/><Relationship Id="rId4" Type="http://schemas.openxmlformats.org/officeDocument/2006/relationships/hyperlink" Target="https://en.wikipedia.org/wiki/Test_case" TargetMode="External"/><Relationship Id="rId9" Type="http://schemas.openxmlformats.org/officeDocument/2006/relationships/hyperlink" Target="https://en.wikipedia.org/wiki/Test-driven_development#cite_note-Cworld92-3"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en.wikipedia.org/wiki/Software_testing"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8" Type="http://schemas.openxmlformats.org/officeDocument/2006/relationships/hyperlink" Target="http://en.wikipedia.org/wiki/Open_Unified_Process" TargetMode="External"/><Relationship Id="rId3" Type="http://schemas.openxmlformats.org/officeDocument/2006/relationships/hyperlink" Target="https://en.wikipedia.org/wiki/Waterfall_model" TargetMode="External"/><Relationship Id="rId7" Type="http://schemas.openxmlformats.org/officeDocument/2006/relationships/hyperlink" Target="http://en.wikipedia.org/wiki/Rational_Unified_Process"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en.wikipedia.org/wiki/DOD-STD-2167A" TargetMode="External"/><Relationship Id="rId11" Type="http://schemas.openxmlformats.org/officeDocument/2006/relationships/hyperlink" Target="http://www.scaledagileframework.com/roadmap/" TargetMode="External"/><Relationship Id="rId5" Type="http://schemas.openxmlformats.org/officeDocument/2006/relationships/hyperlink" Target="https://en.wikipedia.org/wiki/Agile_software_development" TargetMode="External"/><Relationship Id="rId10" Type="http://schemas.openxmlformats.org/officeDocument/2006/relationships/hyperlink" Target="https://en.wikipedia.org/wiki/Kanban_(development)" TargetMode="External"/><Relationship Id="rId4" Type="http://schemas.openxmlformats.org/officeDocument/2006/relationships/hyperlink" Target="https://en.wikipedia.org/wiki/Iterative_and_incremental_development" TargetMode="External"/><Relationship Id="rId9" Type="http://schemas.openxmlformats.org/officeDocument/2006/relationships/hyperlink" Target="http://en.wikipedia.org/wiki/Scrum_(development)"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junit.org/"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8" Type="http://schemas.openxmlformats.org/officeDocument/2006/relationships/hyperlink" Target="https://en.wikipedia.org/wiki/Extreme_programming" TargetMode="External"/><Relationship Id="rId13" Type="http://schemas.openxmlformats.org/officeDocument/2006/relationships/hyperlink" Target="https://en.wikipedia.org/wiki/Test-driven_development#cite_note-Feathers-5" TargetMode="External"/><Relationship Id="rId3" Type="http://schemas.openxmlformats.org/officeDocument/2006/relationships/hyperlink" Target="https://en.wikipedia.org/wiki/Software_development_process" TargetMode="External"/><Relationship Id="rId7" Type="http://schemas.openxmlformats.org/officeDocument/2006/relationships/hyperlink" Target="https://en.wikipedia.org/wiki/Test-driven_development#cite_note-Beck-2" TargetMode="External"/><Relationship Id="rId12" Type="http://schemas.openxmlformats.org/officeDocument/2006/relationships/hyperlink" Target="https://en.wikipedia.org/wiki/Legacy_code"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hyperlink" Target="https://en.wikipedia.org/wiki/Test-driven_development#cite_note-Quora2012May11-1" TargetMode="External"/><Relationship Id="rId11" Type="http://schemas.openxmlformats.org/officeDocument/2006/relationships/hyperlink" Target="https://en.wikipedia.org/wiki/Software_bug" TargetMode="External"/><Relationship Id="rId5" Type="http://schemas.openxmlformats.org/officeDocument/2006/relationships/hyperlink" Target="https://en.wikipedia.org/wiki/Kent_Beck" TargetMode="External"/><Relationship Id="rId10" Type="http://schemas.openxmlformats.org/officeDocument/2006/relationships/hyperlink" Target="https://en.wikipedia.org/wiki/Test-driven_development#cite_note-Newkirk-4" TargetMode="External"/><Relationship Id="rId4" Type="http://schemas.openxmlformats.org/officeDocument/2006/relationships/hyperlink" Target="https://en.wikipedia.org/wiki/Test_case" TargetMode="External"/><Relationship Id="rId9" Type="http://schemas.openxmlformats.org/officeDocument/2006/relationships/hyperlink" Target="https://en.wikipedia.org/wiki/Test-driven_development#cite_note-Cworld92-3" TargetMode="Externa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63.xml.rels><?xml version="1.0" encoding="UTF-8" standalone="yes"?>
<Relationships xmlns="http://schemas.openxmlformats.org/package/2006/relationships"><Relationship Id="rId3" Type="http://schemas.openxmlformats.org/officeDocument/2006/relationships/hyperlink" Target="https://en.wikipedia.org/wiki/Software_testing"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8" Type="http://schemas.openxmlformats.org/officeDocument/2006/relationships/hyperlink" Target="http://en.wikipedia.org/wiki/Rational_Unified_Process" TargetMode="External"/><Relationship Id="rId3" Type="http://schemas.openxmlformats.org/officeDocument/2006/relationships/notesSlide" Target="../notesSlides/notesSlide45.xml"/><Relationship Id="rId7" Type="http://schemas.openxmlformats.org/officeDocument/2006/relationships/hyperlink" Target="https://en.wikipedia.org/wiki/DOD-STD-2167A" TargetMode="External"/><Relationship Id="rId12" Type="http://schemas.openxmlformats.org/officeDocument/2006/relationships/hyperlink" Target="http://www.scaledagileframework.com/roadmap/" TargetMode="Externa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hyperlink" Target="https://en.wikipedia.org/wiki/Agile_software_development" TargetMode="External"/><Relationship Id="rId11" Type="http://schemas.openxmlformats.org/officeDocument/2006/relationships/hyperlink" Target="https://en.wikipedia.org/wiki/Kanban_(development)" TargetMode="External"/><Relationship Id="rId5" Type="http://schemas.openxmlformats.org/officeDocument/2006/relationships/hyperlink" Target="https://en.wikipedia.org/wiki/Iterative_and_incremental_development" TargetMode="External"/><Relationship Id="rId10" Type="http://schemas.openxmlformats.org/officeDocument/2006/relationships/hyperlink" Target="http://en.wikipedia.org/wiki/Scrum_(development)" TargetMode="External"/><Relationship Id="rId4" Type="http://schemas.openxmlformats.org/officeDocument/2006/relationships/hyperlink" Target="https://en.wikipedia.org/wiki/Waterfall_model" TargetMode="External"/><Relationship Id="rId9" Type="http://schemas.openxmlformats.org/officeDocument/2006/relationships/hyperlink" Target="http://en.wikipedia.org/wiki/Open_Unified_Process" TargetMode="Externa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hyperlink" Target="http://junit.org/"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www.docker.com/resources/what-container"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736525" y="674261"/>
            <a:ext cx="7829005" cy="757272"/>
          </a:xfrm>
        </p:spPr>
        <p:txBody>
          <a:bodyPr>
            <a:normAutofit/>
          </a:bodyPr>
          <a:lstStyle/>
          <a:p>
            <a:r>
              <a:rPr lang="en-US" sz="3600" dirty="0"/>
              <a:t>Class Session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736525" y="1601733"/>
            <a:ext cx="10718950" cy="4759975"/>
          </a:xfrm>
        </p:spPr>
        <p:txBody>
          <a:bodyPr vert="horz" lIns="91440" tIns="45720" rIns="91440" bIns="45720" rtlCol="0" anchor="t">
            <a:noAutofit/>
          </a:bodyPr>
          <a:lstStyle/>
          <a:p>
            <a:pPr marL="0" indent="0">
              <a:spcBef>
                <a:spcPts val="0"/>
              </a:spcBef>
              <a:buNone/>
            </a:pPr>
            <a:r>
              <a:rPr lang="en-US" sz="2000" u="sng" dirty="0"/>
              <a:t>Everyone:</a:t>
            </a:r>
          </a:p>
          <a:p>
            <a:pPr>
              <a:spcBef>
                <a:spcPts val="600"/>
              </a:spcBef>
              <a:buFont typeface="Wingdings" pitchFamily="2" charset="2"/>
              <a:buChar char="§"/>
            </a:pPr>
            <a:r>
              <a:rPr lang="en-US" sz="2000" dirty="0"/>
              <a:t>Sign into our Zoom meeting through our integrated Blackboard/Zoom link </a:t>
            </a:r>
          </a:p>
          <a:p>
            <a:pPr>
              <a:spcBef>
                <a:spcPts val="600"/>
              </a:spcBef>
              <a:buFont typeface="Wingdings" pitchFamily="2" charset="2"/>
              <a:buChar char="§"/>
            </a:pPr>
            <a:r>
              <a:rPr lang="en-US" sz="2000" dirty="0"/>
              <a:t>Make sure that you can hear the conversation, see shared desktops, and view group chat topics</a:t>
            </a:r>
          </a:p>
          <a:p>
            <a:pPr>
              <a:spcBef>
                <a:spcPts val="600"/>
              </a:spcBef>
              <a:buFont typeface="Wingdings" pitchFamily="2" charset="2"/>
              <a:buChar char="§"/>
            </a:pPr>
            <a:r>
              <a:rPr lang="en-US" sz="2000" dirty="0"/>
              <a:t>You will need a headset with a microphone to be able to effectively listen and speak</a:t>
            </a:r>
          </a:p>
          <a:p>
            <a:pPr>
              <a:spcBef>
                <a:spcPts val="600"/>
              </a:spcBef>
              <a:buFont typeface="Wingdings" pitchFamily="2" charset="2"/>
              <a:buChar char="§"/>
            </a:pPr>
            <a:r>
              <a:rPr lang="en-US" sz="2000" dirty="0"/>
              <a:t>You will need to be able to share your computer screen</a:t>
            </a:r>
          </a:p>
          <a:p>
            <a:pPr>
              <a:spcBef>
                <a:spcPts val="600"/>
              </a:spcBef>
              <a:buFont typeface="Wingdings" pitchFamily="2" charset="2"/>
              <a:buChar char="§"/>
            </a:pPr>
            <a:r>
              <a:rPr lang="en-US" sz="2000" dirty="0"/>
              <a:t>Thank you if you choose to leave your camera on to help make our class more interactive</a:t>
            </a:r>
          </a:p>
          <a:p>
            <a:pPr marL="0" indent="0">
              <a:spcBef>
                <a:spcPts val="0"/>
              </a:spcBef>
              <a:buNone/>
            </a:pPr>
            <a:endParaRPr lang="en-US" sz="2000" dirty="0"/>
          </a:p>
          <a:p>
            <a:pPr marL="0" indent="0">
              <a:spcBef>
                <a:spcPts val="0"/>
              </a:spcBef>
              <a:buNone/>
            </a:pPr>
            <a:r>
              <a:rPr lang="en-US" sz="2000" u="sng" dirty="0"/>
              <a:t>In person participants also:</a:t>
            </a:r>
            <a:endParaRPr lang="en-US" sz="2000" dirty="0"/>
          </a:p>
          <a:p>
            <a:pPr>
              <a:spcBef>
                <a:spcPts val="600"/>
              </a:spcBef>
              <a:buFont typeface="Wingdings" pitchFamily="2" charset="2"/>
              <a:buChar char="§"/>
            </a:pPr>
            <a:r>
              <a:rPr lang="en-US" sz="2000" dirty="0"/>
              <a:t>Make sure that your microphone and speakers are muted/off so that we don’t get an echo</a:t>
            </a:r>
          </a:p>
          <a:p>
            <a:pPr>
              <a:spcBef>
                <a:spcPts val="600"/>
              </a:spcBef>
              <a:buFont typeface="Wingdings" pitchFamily="2" charset="2"/>
              <a:buChar char="§"/>
            </a:pPr>
            <a:r>
              <a:rPr lang="en-US" sz="2000" dirty="0"/>
              <a:t>Sit in a good spot near the classroom ceiling microphones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791884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E20D0-7D1C-4280-B0FE-B1A8C92E8173}"/>
              </a:ext>
            </a:extLst>
          </p:cNvPr>
          <p:cNvSpPr>
            <a:spLocks noGrp="1"/>
          </p:cNvSpPr>
          <p:nvPr>
            <p:ph type="title"/>
          </p:nvPr>
        </p:nvSpPr>
        <p:spPr/>
        <p:txBody>
          <a:bodyPr/>
          <a:lstStyle/>
          <a:p>
            <a:r>
              <a:rPr lang="en-US" dirty="0"/>
              <a:t>System vs Scripting Languages (Cont.)</a:t>
            </a:r>
          </a:p>
        </p:txBody>
      </p:sp>
      <p:sp>
        <p:nvSpPr>
          <p:cNvPr id="3" name="Content Placeholder 2">
            <a:extLst>
              <a:ext uri="{FF2B5EF4-FFF2-40B4-BE49-F238E27FC236}">
                <a16:creationId xmlns:a16="http://schemas.microsoft.com/office/drawing/2014/main" id="{2E761CB2-98A1-4665-AEF1-77C4ACCA0A7D}"/>
              </a:ext>
            </a:extLst>
          </p:cNvPr>
          <p:cNvSpPr>
            <a:spLocks noGrp="1"/>
          </p:cNvSpPr>
          <p:nvPr>
            <p:ph idx="1"/>
          </p:nvPr>
        </p:nvSpPr>
        <p:spPr/>
        <p:txBody>
          <a:bodyPr>
            <a:normAutofit fontScale="85000" lnSpcReduction="20000"/>
          </a:bodyPr>
          <a:lstStyle/>
          <a:p>
            <a:pPr>
              <a:buFont typeface="Arial" panose="020B0604020202020204" pitchFamily="34" charset="0"/>
              <a:buChar char="•"/>
            </a:pPr>
            <a:r>
              <a:rPr lang="en-US" dirty="0"/>
              <a:t>C++ (compiled, system)</a:t>
            </a:r>
          </a:p>
          <a:p>
            <a:pPr marL="201168" lvl="1" indent="0">
              <a:buNone/>
            </a:pPr>
            <a:r>
              <a:rPr lang="en-US" dirty="0">
                <a:solidFill>
                  <a:srgbClr val="0000FF"/>
                </a:solidFill>
                <a:latin typeface="Courier New" panose="02070309020205020404" pitchFamily="49" charset="0"/>
                <a:cs typeface="Courier New" panose="02070309020205020404" pitchFamily="49" charset="0"/>
              </a:rPr>
              <a:t>#include &lt;iostream&gt;</a:t>
            </a:r>
          </a:p>
          <a:p>
            <a:pPr marL="201168" lvl="1" indent="0">
              <a:buNone/>
            </a:pPr>
            <a:r>
              <a:rPr lang="en-US" dirty="0">
                <a:solidFill>
                  <a:srgbClr val="0000FF"/>
                </a:solidFill>
                <a:latin typeface="Courier New" panose="02070309020205020404" pitchFamily="49" charset="0"/>
                <a:cs typeface="Courier New" panose="02070309020205020404" pitchFamily="49" charset="0"/>
              </a:rPr>
              <a:t>using namespace std;</a:t>
            </a:r>
          </a:p>
          <a:p>
            <a:pPr marL="201168" lvl="1" indent="0">
              <a:buNone/>
            </a:pPr>
            <a:r>
              <a:rPr lang="en-US" dirty="0">
                <a:solidFill>
                  <a:srgbClr val="0000FF"/>
                </a:solidFill>
                <a:latin typeface="Courier New" panose="02070309020205020404" pitchFamily="49" charset="0"/>
                <a:cs typeface="Courier New" panose="02070309020205020404" pitchFamily="49" charset="0"/>
              </a:rPr>
              <a:t>int main(){</a:t>
            </a:r>
          </a:p>
          <a:p>
            <a:pPr marL="201168" lvl="1" indent="0">
              <a:buNone/>
            </a:pPr>
            <a:r>
              <a:rPr lang="en-US" dirty="0">
                <a:solidFill>
                  <a:srgbClr val="0000FF"/>
                </a:solidFill>
                <a:latin typeface="Courier New" panose="02070309020205020404" pitchFamily="49" charset="0"/>
                <a:cs typeface="Courier New" panose="02070309020205020404" pitchFamily="49" charset="0"/>
              </a:rPr>
              <a:t>   </a:t>
            </a:r>
            <a:r>
              <a:rPr lang="en-US" dirty="0" err="1">
                <a:solidFill>
                  <a:srgbClr val="0000FF"/>
                </a:solidFill>
                <a:latin typeface="Courier New" panose="02070309020205020404" pitchFamily="49" charset="0"/>
                <a:cs typeface="Courier New" panose="02070309020205020404" pitchFamily="49" charset="0"/>
              </a:rPr>
              <a:t>cout</a:t>
            </a:r>
            <a:r>
              <a:rPr lang="en-US" dirty="0">
                <a:solidFill>
                  <a:srgbClr val="0000FF"/>
                </a:solidFill>
                <a:latin typeface="Courier New" panose="02070309020205020404" pitchFamily="49" charset="0"/>
                <a:cs typeface="Courier New" panose="02070309020205020404" pitchFamily="49" charset="0"/>
              </a:rPr>
              <a:t> &lt;&lt; “Hello World”;</a:t>
            </a:r>
          </a:p>
          <a:p>
            <a:pPr marL="201168" lvl="1" indent="0">
              <a:buNone/>
            </a:pPr>
            <a:r>
              <a:rPr lang="en-US" dirty="0">
                <a:solidFill>
                  <a:srgbClr val="0000FF"/>
                </a:solidFill>
                <a:latin typeface="Courier New" panose="02070309020205020404" pitchFamily="49" charset="0"/>
                <a:cs typeface="Courier New" panose="02070309020205020404" pitchFamily="49" charset="0"/>
              </a:rPr>
              <a:t>return 0; } </a:t>
            </a:r>
          </a:p>
          <a:p>
            <a:pPr>
              <a:buFont typeface="Arial" panose="020B0604020202020204" pitchFamily="34" charset="0"/>
              <a:buChar char="•"/>
            </a:pPr>
            <a:r>
              <a:rPr lang="en-US" dirty="0"/>
              <a:t>Java (compiled to bytecode, runs on JVM)</a:t>
            </a:r>
          </a:p>
          <a:p>
            <a:pPr marL="201168" lvl="1" indent="0">
              <a:buNone/>
            </a:pPr>
            <a:r>
              <a:rPr lang="en-US" dirty="0">
                <a:solidFill>
                  <a:srgbClr val="0000FF"/>
                </a:solidFill>
                <a:latin typeface="Courier New" panose="02070309020205020404" pitchFamily="49" charset="0"/>
                <a:cs typeface="Courier New" panose="02070309020205020404" pitchFamily="49" charset="0"/>
              </a:rPr>
              <a:t>public class HelloWorld {</a:t>
            </a:r>
          </a:p>
          <a:p>
            <a:pPr marL="201168" lvl="1" indent="0">
              <a:buNone/>
            </a:pPr>
            <a:r>
              <a:rPr lang="en-US" dirty="0">
                <a:solidFill>
                  <a:srgbClr val="0000FF"/>
                </a:solidFill>
                <a:latin typeface="Courier New" panose="02070309020205020404" pitchFamily="49" charset="0"/>
                <a:cs typeface="Courier New" panose="02070309020205020404" pitchFamily="49" charset="0"/>
              </a:rPr>
              <a:t>    public void </a:t>
            </a:r>
            <a:r>
              <a:rPr lang="en-US" dirty="0" err="1">
                <a:solidFill>
                  <a:srgbClr val="0000FF"/>
                </a:solidFill>
                <a:latin typeface="Courier New" panose="02070309020205020404" pitchFamily="49" charset="0"/>
                <a:cs typeface="Courier New" panose="02070309020205020404" pitchFamily="49" charset="0"/>
              </a:rPr>
              <a:t>printHelloWorld</a:t>
            </a:r>
            <a:r>
              <a:rPr lang="en-US" dirty="0">
                <a:solidFill>
                  <a:srgbClr val="0000FF"/>
                </a:solidFill>
                <a:latin typeface="Courier New" panose="02070309020205020404" pitchFamily="49" charset="0"/>
                <a:cs typeface="Courier New" panose="02070309020205020404" pitchFamily="49" charset="0"/>
              </a:rPr>
              <a:t>() {</a:t>
            </a:r>
          </a:p>
          <a:p>
            <a:pPr marL="201168" lvl="1" indent="0">
              <a:buNone/>
            </a:pPr>
            <a:r>
              <a:rPr lang="en-US" dirty="0">
                <a:solidFill>
                  <a:srgbClr val="0000FF"/>
                </a:solidFill>
                <a:latin typeface="Courier New" panose="02070309020205020404" pitchFamily="49" charset="0"/>
                <a:cs typeface="Courier New" panose="02070309020205020404" pitchFamily="49" charset="0"/>
              </a:rPr>
              <a:t>        </a:t>
            </a:r>
            <a:r>
              <a:rPr lang="en-US" dirty="0" err="1">
                <a:solidFill>
                  <a:srgbClr val="0000FF"/>
                </a:solidFill>
                <a:latin typeface="Courier New" panose="02070309020205020404" pitchFamily="49" charset="0"/>
                <a:cs typeface="Courier New" panose="02070309020205020404" pitchFamily="49" charset="0"/>
              </a:rPr>
              <a:t>System.out.println</a:t>
            </a:r>
            <a:r>
              <a:rPr lang="en-US" dirty="0">
                <a:solidFill>
                  <a:srgbClr val="0000FF"/>
                </a:solidFill>
                <a:latin typeface="Courier New" panose="02070309020205020404" pitchFamily="49" charset="0"/>
                <a:cs typeface="Courier New" panose="02070309020205020404" pitchFamily="49" charset="0"/>
              </a:rPr>
              <a:t>("Hello World");</a:t>
            </a:r>
          </a:p>
          <a:p>
            <a:pPr marL="201168" lvl="1" indent="0">
              <a:buNone/>
            </a:pPr>
            <a:r>
              <a:rPr lang="en-US" dirty="0">
                <a:solidFill>
                  <a:srgbClr val="0000FF"/>
                </a:solidFill>
                <a:latin typeface="Courier New" panose="02070309020205020404" pitchFamily="49" charset="0"/>
                <a:cs typeface="Courier New" panose="02070309020205020404" pitchFamily="49" charset="0"/>
              </a:rPr>
              <a:t>    }</a:t>
            </a:r>
          </a:p>
          <a:p>
            <a:pPr marL="201168" lvl="1" indent="0">
              <a:buNone/>
            </a:pPr>
            <a:r>
              <a:rPr lang="en-US" dirty="0">
                <a:solidFill>
                  <a:srgbClr val="0000FF"/>
                </a:solidFill>
                <a:latin typeface="Courier New" panose="02070309020205020404" pitchFamily="49" charset="0"/>
                <a:cs typeface="Courier New" panose="02070309020205020404" pitchFamily="49" charset="0"/>
              </a:rPr>
              <a:t>}</a:t>
            </a:r>
          </a:p>
          <a:p>
            <a:pPr>
              <a:buFont typeface="Arial" panose="020B0604020202020204" pitchFamily="34" charset="0"/>
              <a:buChar char="•"/>
            </a:pPr>
            <a:r>
              <a:rPr lang="en-US" dirty="0"/>
              <a:t>Python: </a:t>
            </a:r>
            <a:r>
              <a:rPr lang="en-US" dirty="0">
                <a:solidFill>
                  <a:srgbClr val="0000FF"/>
                </a:solidFill>
                <a:latin typeface="Courier New" panose="02070309020205020404" pitchFamily="49" charset="0"/>
                <a:cs typeface="Courier New" panose="02070309020205020404" pitchFamily="49" charset="0"/>
              </a:rPr>
              <a:t>print(“Hello World”)</a:t>
            </a:r>
          </a:p>
          <a:p>
            <a:pPr lvl="1"/>
            <a:r>
              <a:rPr lang="en-US" dirty="0"/>
              <a:t>Execute directly in a python command line</a:t>
            </a:r>
          </a:p>
          <a:p>
            <a:pPr>
              <a:buFont typeface="Arial" panose="020B0604020202020204" pitchFamily="34" charset="0"/>
              <a:buChar char="•"/>
            </a:pPr>
            <a:endParaRPr lang="en-US" dirty="0"/>
          </a:p>
          <a:p>
            <a:pPr>
              <a:buFont typeface="Arial" panose="020B0604020202020204" pitchFamily="34" charset="0"/>
              <a:buChar char="•"/>
            </a:pPr>
            <a:endParaRPr lang="en-US" dirty="0"/>
          </a:p>
          <a:p>
            <a:pPr lvl="1"/>
            <a:endParaRPr lang="en-US" dirty="0"/>
          </a:p>
        </p:txBody>
      </p:sp>
      <p:sp>
        <p:nvSpPr>
          <p:cNvPr id="4" name="Footer Placeholder 3">
            <a:extLst>
              <a:ext uri="{FF2B5EF4-FFF2-40B4-BE49-F238E27FC236}">
                <a16:creationId xmlns:a16="http://schemas.microsoft.com/office/drawing/2014/main" id="{31C79ACA-BC2D-4FA5-86DB-70DD2B994183}"/>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3318393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E20D0-7D1C-4280-B0FE-B1A8C92E8173}"/>
              </a:ext>
            </a:extLst>
          </p:cNvPr>
          <p:cNvSpPr>
            <a:spLocks noGrp="1"/>
          </p:cNvSpPr>
          <p:nvPr>
            <p:ph type="title"/>
          </p:nvPr>
        </p:nvSpPr>
        <p:spPr/>
        <p:txBody>
          <a:bodyPr/>
          <a:lstStyle/>
          <a:p>
            <a:r>
              <a:rPr lang="en-US" dirty="0"/>
              <a:t>System vs Scripting Languages (Cont.)</a:t>
            </a:r>
          </a:p>
        </p:txBody>
      </p:sp>
      <p:sp>
        <p:nvSpPr>
          <p:cNvPr id="4" name="Footer Placeholder 3">
            <a:extLst>
              <a:ext uri="{FF2B5EF4-FFF2-40B4-BE49-F238E27FC236}">
                <a16:creationId xmlns:a16="http://schemas.microsoft.com/office/drawing/2014/main" id="{31C79ACA-BC2D-4FA5-86DB-70DD2B994183}"/>
              </a:ext>
            </a:extLst>
          </p:cNvPr>
          <p:cNvSpPr>
            <a:spLocks noGrp="1"/>
          </p:cNvSpPr>
          <p:nvPr>
            <p:ph type="ftr" sz="quarter" idx="11"/>
          </p:nvPr>
        </p:nvSpPr>
        <p:spPr/>
        <p:txBody>
          <a:bodyPr/>
          <a:lstStyle/>
          <a:p>
            <a:r>
              <a:rPr lang="en-US"/>
              <a:t>CPSC-36000 Spring 2020 Lewis University, Dr. Gina Martinez (martingi@lewisu.edu)</a:t>
            </a:r>
          </a:p>
        </p:txBody>
      </p:sp>
      <p:pic>
        <p:nvPicPr>
          <p:cNvPr id="1026" name="Picture 2" descr="Image result for compiled language&quot;">
            <a:extLst>
              <a:ext uri="{FF2B5EF4-FFF2-40B4-BE49-F238E27FC236}">
                <a16:creationId xmlns:a16="http://schemas.microsoft.com/office/drawing/2014/main" id="{1625DDFE-EF58-40F1-A778-39B9D0D73E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4201" y="1943100"/>
            <a:ext cx="5743575" cy="3943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575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7C7C-A493-474F-AA60-FAE14CAAB4D1}"/>
              </a:ext>
            </a:extLst>
          </p:cNvPr>
          <p:cNvSpPr>
            <a:spLocks noGrp="1"/>
          </p:cNvSpPr>
          <p:nvPr>
            <p:ph type="title"/>
          </p:nvPr>
        </p:nvSpPr>
        <p:spPr/>
        <p:txBody>
          <a:bodyPr/>
          <a:lstStyle/>
          <a:p>
            <a:r>
              <a:rPr lang="en-US" dirty="0"/>
              <a:t>A Related Concept: </a:t>
            </a:r>
            <a:r>
              <a:rPr lang="en-US" dirty="0">
                <a:solidFill>
                  <a:srgbClr val="FF0000"/>
                </a:solidFill>
              </a:rPr>
              <a:t>Managed Code</a:t>
            </a:r>
          </a:p>
        </p:txBody>
      </p:sp>
      <p:sp>
        <p:nvSpPr>
          <p:cNvPr id="3" name="Content Placeholder 2">
            <a:extLst>
              <a:ext uri="{FF2B5EF4-FFF2-40B4-BE49-F238E27FC236}">
                <a16:creationId xmlns:a16="http://schemas.microsoft.com/office/drawing/2014/main" id="{FE4F1870-9B8A-4C3B-A2E3-43CAFB99E75C}"/>
              </a:ext>
            </a:extLst>
          </p:cNvPr>
          <p:cNvSpPr>
            <a:spLocks noGrp="1"/>
          </p:cNvSpPr>
          <p:nvPr>
            <p:ph idx="1"/>
          </p:nvPr>
        </p:nvSpPr>
        <p:spPr/>
        <p:txBody>
          <a:bodyPr>
            <a:normAutofit/>
          </a:bodyPr>
          <a:lstStyle/>
          <a:p>
            <a:pPr>
              <a:buFont typeface="Arial" panose="020B0604020202020204" pitchFamily="34" charset="0"/>
              <a:buChar char="•"/>
            </a:pPr>
            <a:r>
              <a:rPr lang="en-US" dirty="0"/>
              <a:t>Languages that are “sandboxed” inside a runtime environment</a:t>
            </a:r>
          </a:p>
          <a:p>
            <a:pPr lvl="1"/>
            <a:r>
              <a:rPr lang="en-US" dirty="0"/>
              <a:t>Java in JVM/JRE</a:t>
            </a:r>
          </a:p>
          <a:p>
            <a:pPr lvl="1"/>
            <a:r>
              <a:rPr lang="en-US" dirty="0"/>
              <a:t>C# in CLR (Common Language Runtime), the VM component of Microsoft .NET Framework</a:t>
            </a:r>
          </a:p>
          <a:p>
            <a:pPr>
              <a:buFont typeface="Arial" panose="020B0604020202020204" pitchFamily="34" charset="0"/>
              <a:buChar char="•"/>
            </a:pPr>
            <a:r>
              <a:rPr lang="en-US" dirty="0"/>
              <a:t>Compiled to intermediate form</a:t>
            </a:r>
          </a:p>
          <a:p>
            <a:pPr lvl="1"/>
            <a:r>
              <a:rPr lang="en-US" dirty="0"/>
              <a:t>Not exactly “native” or compiled code</a:t>
            </a:r>
          </a:p>
          <a:p>
            <a:pPr lvl="1"/>
            <a:r>
              <a:rPr lang="en-US" dirty="0"/>
              <a:t>Not interpreted either</a:t>
            </a:r>
          </a:p>
          <a:p>
            <a:pPr>
              <a:buFont typeface="Arial" panose="020B0604020202020204" pitchFamily="34" charset="0"/>
              <a:buChar char="•"/>
            </a:pPr>
            <a:r>
              <a:rPr lang="en-US" dirty="0"/>
              <a:t>Environment handles memory management, type safety, exception handling, garbage collection, etc.</a:t>
            </a:r>
          </a:p>
          <a:p>
            <a:pPr lvl="1"/>
            <a:endParaRPr lang="en-US" dirty="0"/>
          </a:p>
        </p:txBody>
      </p:sp>
      <p:sp>
        <p:nvSpPr>
          <p:cNvPr id="4" name="Footer Placeholder 3">
            <a:extLst>
              <a:ext uri="{FF2B5EF4-FFF2-40B4-BE49-F238E27FC236}">
                <a16:creationId xmlns:a16="http://schemas.microsoft.com/office/drawing/2014/main" id="{56379745-02BE-4138-86EE-314012A64F74}"/>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3212520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8B809-3D06-4D59-95D2-2DCCC00452DC}"/>
              </a:ext>
            </a:extLst>
          </p:cNvPr>
          <p:cNvSpPr>
            <a:spLocks noGrp="1"/>
          </p:cNvSpPr>
          <p:nvPr>
            <p:ph type="title"/>
          </p:nvPr>
        </p:nvSpPr>
        <p:spPr/>
        <p:txBody>
          <a:bodyPr/>
          <a:lstStyle/>
          <a:p>
            <a:r>
              <a:rPr lang="en-US" dirty="0"/>
              <a:t>General-Purpose vs Domain-Specific Languages</a:t>
            </a:r>
          </a:p>
        </p:txBody>
      </p:sp>
      <p:sp>
        <p:nvSpPr>
          <p:cNvPr id="3" name="Content Placeholder 2">
            <a:extLst>
              <a:ext uri="{FF2B5EF4-FFF2-40B4-BE49-F238E27FC236}">
                <a16:creationId xmlns:a16="http://schemas.microsoft.com/office/drawing/2014/main" id="{21166BC8-9DED-4FA7-9AFF-CBEA1479CC9F}"/>
              </a:ext>
            </a:extLst>
          </p:cNvPr>
          <p:cNvSpPr>
            <a:spLocks noGrp="1"/>
          </p:cNvSpPr>
          <p:nvPr>
            <p:ph idx="1"/>
          </p:nvPr>
        </p:nvSpPr>
        <p:spPr/>
        <p:txBody>
          <a:bodyPr>
            <a:normAutofit/>
          </a:bodyPr>
          <a:lstStyle/>
          <a:p>
            <a:pPr marL="0" indent="0">
              <a:buNone/>
            </a:pPr>
            <a:r>
              <a:rPr lang="en-US" dirty="0"/>
              <a:t>Can also categorize languages as general-purpose vs domain specific</a:t>
            </a:r>
          </a:p>
          <a:p>
            <a:pPr>
              <a:buFont typeface="Arial" panose="020B0604020202020204" pitchFamily="34" charset="0"/>
              <a:buChar char="•"/>
            </a:pPr>
            <a:r>
              <a:rPr lang="en-US" dirty="0">
                <a:solidFill>
                  <a:srgbClr val="FF0000"/>
                </a:solidFill>
              </a:rPr>
              <a:t>General Purpose </a:t>
            </a:r>
            <a:r>
              <a:rPr lang="en-US" dirty="0"/>
              <a:t>– across application domains</a:t>
            </a:r>
          </a:p>
          <a:p>
            <a:pPr lvl="1"/>
            <a:r>
              <a:rPr lang="en-US" dirty="0"/>
              <a:t>C, C++, Java, PHP, Python</a:t>
            </a:r>
          </a:p>
          <a:p>
            <a:pPr>
              <a:buFont typeface="Arial" panose="020B0604020202020204" pitchFamily="34" charset="0"/>
              <a:buChar char="•"/>
            </a:pPr>
            <a:r>
              <a:rPr lang="en-US" dirty="0">
                <a:solidFill>
                  <a:srgbClr val="FF0000"/>
                </a:solidFill>
              </a:rPr>
              <a:t>Domain-specific</a:t>
            </a:r>
            <a:r>
              <a:rPr lang="en-US" dirty="0"/>
              <a:t> – specialized to particular application, e.g.</a:t>
            </a:r>
          </a:p>
          <a:p>
            <a:pPr lvl="1"/>
            <a:r>
              <a:rPr lang="en-US" dirty="0"/>
              <a:t>HTML for web pages</a:t>
            </a:r>
          </a:p>
          <a:p>
            <a:pPr lvl="1"/>
            <a:r>
              <a:rPr lang="en-US" dirty="0"/>
              <a:t>XML for markup</a:t>
            </a:r>
          </a:p>
          <a:p>
            <a:pPr lvl="1"/>
            <a:r>
              <a:rPr lang="en-US" dirty="0"/>
              <a:t>Perl for text processing (initially)</a:t>
            </a:r>
          </a:p>
          <a:p>
            <a:pPr lvl="1"/>
            <a:r>
              <a:rPr lang="en-US" dirty="0"/>
              <a:t>VHDL/Verilog for hardware description</a:t>
            </a:r>
          </a:p>
          <a:p>
            <a:pPr lvl="1"/>
            <a:r>
              <a:rPr lang="en-US" dirty="0"/>
              <a:t>SQL for relational database queries</a:t>
            </a:r>
          </a:p>
        </p:txBody>
      </p:sp>
      <p:sp>
        <p:nvSpPr>
          <p:cNvPr id="4" name="Footer Placeholder 3">
            <a:extLst>
              <a:ext uri="{FF2B5EF4-FFF2-40B4-BE49-F238E27FC236}">
                <a16:creationId xmlns:a16="http://schemas.microsoft.com/office/drawing/2014/main" id="{C2D09A19-2190-4CA2-AF47-ACB57518F661}"/>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231487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44225-5EC0-4E4E-B968-6B8FCD3A718B}"/>
              </a:ext>
            </a:extLst>
          </p:cNvPr>
          <p:cNvSpPr>
            <a:spLocks noGrp="1"/>
          </p:cNvSpPr>
          <p:nvPr>
            <p:ph type="title"/>
          </p:nvPr>
        </p:nvSpPr>
        <p:spPr/>
        <p:txBody>
          <a:bodyPr/>
          <a:lstStyle/>
          <a:p>
            <a:r>
              <a:rPr lang="en-US" dirty="0"/>
              <a:t>Languages Based on Typing</a:t>
            </a:r>
          </a:p>
        </p:txBody>
      </p:sp>
      <p:sp>
        <p:nvSpPr>
          <p:cNvPr id="3" name="Content Placeholder 2">
            <a:extLst>
              <a:ext uri="{FF2B5EF4-FFF2-40B4-BE49-F238E27FC236}">
                <a16:creationId xmlns:a16="http://schemas.microsoft.com/office/drawing/2014/main" id="{8379CE1D-F718-472E-AD61-91268BBE745D}"/>
              </a:ext>
            </a:extLst>
          </p:cNvPr>
          <p:cNvSpPr>
            <a:spLocks noGrp="1"/>
          </p:cNvSpPr>
          <p:nvPr>
            <p:ph idx="1"/>
          </p:nvPr>
        </p:nvSpPr>
        <p:spPr/>
        <p:txBody>
          <a:bodyPr>
            <a:normAutofit/>
          </a:bodyPr>
          <a:lstStyle/>
          <a:p>
            <a:pPr>
              <a:buFont typeface="Arial" panose="020B0604020202020204" pitchFamily="34" charset="0"/>
              <a:buChar char="•"/>
            </a:pPr>
            <a:r>
              <a:rPr lang="en-US" dirty="0">
                <a:solidFill>
                  <a:srgbClr val="FF0000"/>
                </a:solidFill>
              </a:rPr>
              <a:t>Statically-typed</a:t>
            </a:r>
            <a:r>
              <a:rPr lang="en-US" dirty="0"/>
              <a:t> – declare variable/object types prior to runtime (usually by compile time)</a:t>
            </a:r>
          </a:p>
          <a:p>
            <a:pPr lvl="1"/>
            <a:r>
              <a:rPr lang="en-US" dirty="0"/>
              <a:t>C, C++, Java</a:t>
            </a:r>
          </a:p>
          <a:p>
            <a:pPr marL="384048" lvl="2" indent="0">
              <a:buNone/>
            </a:pPr>
            <a:r>
              <a:rPr lang="en-US" dirty="0">
                <a:solidFill>
                  <a:srgbClr val="0000FF"/>
                </a:solidFill>
                <a:latin typeface="Courier New" panose="02070309020205020404" pitchFamily="49" charset="0"/>
                <a:cs typeface="Courier New" panose="02070309020205020404" pitchFamily="49" charset="0"/>
              </a:rPr>
              <a:t>int var1;</a:t>
            </a:r>
          </a:p>
          <a:p>
            <a:pPr marL="384048" lvl="2" indent="0">
              <a:buNone/>
            </a:pPr>
            <a:r>
              <a:rPr lang="en-US" dirty="0">
                <a:solidFill>
                  <a:srgbClr val="0000FF"/>
                </a:solidFill>
                <a:latin typeface="Courier New" panose="02070309020205020404" pitchFamily="49" charset="0"/>
                <a:cs typeface="Courier New" panose="02070309020205020404" pitchFamily="49" charset="0"/>
              </a:rPr>
              <a:t>short s = 102;</a:t>
            </a:r>
          </a:p>
          <a:p>
            <a:pPr>
              <a:buFont typeface="Arial" panose="020B0604020202020204" pitchFamily="34" charset="0"/>
              <a:buChar char="•"/>
            </a:pPr>
            <a:r>
              <a:rPr lang="en-US" dirty="0">
                <a:solidFill>
                  <a:srgbClr val="FF0000"/>
                </a:solidFill>
              </a:rPr>
              <a:t>Dynamically-typed</a:t>
            </a:r>
            <a:r>
              <a:rPr lang="en-US" dirty="0"/>
              <a:t> – type checking deferred to runtime</a:t>
            </a:r>
          </a:p>
          <a:p>
            <a:pPr lvl="1"/>
            <a:r>
              <a:rPr lang="en-US" dirty="0"/>
              <a:t>Python: </a:t>
            </a:r>
            <a:r>
              <a:rPr lang="en-US" dirty="0">
                <a:solidFill>
                  <a:srgbClr val="0000FF"/>
                </a:solidFill>
                <a:latin typeface="Courier New" panose="02070309020205020404" pitchFamily="49" charset="0"/>
                <a:cs typeface="Courier New" panose="02070309020205020404" pitchFamily="49" charset="0"/>
              </a:rPr>
              <a:t>num1 = 1.5</a:t>
            </a:r>
          </a:p>
          <a:p>
            <a:pPr lvl="1"/>
            <a:r>
              <a:rPr lang="en-US" dirty="0"/>
              <a:t>Ruby: </a:t>
            </a:r>
            <a:r>
              <a:rPr lang="en-US" dirty="0">
                <a:solidFill>
                  <a:srgbClr val="0000FF"/>
                </a:solidFill>
                <a:latin typeface="Courier New" panose="02070309020205020404" pitchFamily="49" charset="0"/>
                <a:cs typeface="Courier New" panose="02070309020205020404" pitchFamily="49" charset="0"/>
              </a:rPr>
              <a:t>a = 3</a:t>
            </a:r>
          </a:p>
          <a:p>
            <a:pPr lvl="1"/>
            <a:r>
              <a:rPr lang="en-US" dirty="0"/>
              <a:t>JavaScript:  </a:t>
            </a:r>
            <a:r>
              <a:rPr lang="en-US" dirty="0">
                <a:solidFill>
                  <a:srgbClr val="0000FF"/>
                </a:solidFill>
                <a:latin typeface="Courier New" panose="02070309020205020404" pitchFamily="49" charset="0"/>
                <a:cs typeface="Courier New" panose="02070309020205020404" pitchFamily="49" charset="0"/>
              </a:rPr>
              <a:t>b = “A string”;</a:t>
            </a:r>
          </a:p>
        </p:txBody>
      </p:sp>
      <p:sp>
        <p:nvSpPr>
          <p:cNvPr id="4" name="Footer Placeholder 3">
            <a:extLst>
              <a:ext uri="{FF2B5EF4-FFF2-40B4-BE49-F238E27FC236}">
                <a16:creationId xmlns:a16="http://schemas.microsoft.com/office/drawing/2014/main" id="{C50D7D75-9525-482D-A4F2-8567604714F4}"/>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7892271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44225-5EC0-4E4E-B968-6B8FCD3A718B}"/>
              </a:ext>
            </a:extLst>
          </p:cNvPr>
          <p:cNvSpPr>
            <a:spLocks noGrp="1"/>
          </p:cNvSpPr>
          <p:nvPr>
            <p:ph type="title"/>
          </p:nvPr>
        </p:nvSpPr>
        <p:spPr/>
        <p:txBody>
          <a:bodyPr/>
          <a:lstStyle/>
          <a:p>
            <a:r>
              <a:rPr lang="en-US" dirty="0"/>
              <a:t>Languages Based on Typing </a:t>
            </a:r>
            <a:r>
              <a:rPr lang="en-US" dirty="0">
                <a:hlinkClick r:id="rId2"/>
              </a:rPr>
              <a:t>[link]</a:t>
            </a:r>
            <a:endParaRPr lang="en-US" dirty="0"/>
          </a:p>
        </p:txBody>
      </p:sp>
      <p:sp>
        <p:nvSpPr>
          <p:cNvPr id="3" name="Content Placeholder 2">
            <a:extLst>
              <a:ext uri="{FF2B5EF4-FFF2-40B4-BE49-F238E27FC236}">
                <a16:creationId xmlns:a16="http://schemas.microsoft.com/office/drawing/2014/main" id="{8379CE1D-F718-472E-AD61-91268BBE745D}"/>
              </a:ext>
            </a:extLst>
          </p:cNvPr>
          <p:cNvSpPr>
            <a:spLocks noGrp="1"/>
          </p:cNvSpPr>
          <p:nvPr>
            <p:ph idx="1"/>
          </p:nvPr>
        </p:nvSpPr>
        <p:spPr/>
        <p:txBody>
          <a:bodyPr>
            <a:normAutofit/>
          </a:bodyPr>
          <a:lstStyle/>
          <a:p>
            <a:pPr>
              <a:buFont typeface="Arial" panose="020B0604020202020204" pitchFamily="34" charset="0"/>
              <a:buChar char="•"/>
            </a:pPr>
            <a:r>
              <a:rPr lang="en-US" dirty="0"/>
              <a:t>You may also come across references to weakly vs strongly-typed languages</a:t>
            </a:r>
          </a:p>
          <a:p>
            <a:pPr>
              <a:buFont typeface="Arial" panose="020B0604020202020204" pitchFamily="34" charset="0"/>
              <a:buChar char="•"/>
            </a:pPr>
            <a:r>
              <a:rPr lang="en-US" dirty="0">
                <a:solidFill>
                  <a:srgbClr val="FF0000"/>
                </a:solidFill>
              </a:rPr>
              <a:t>Weakly-typed </a:t>
            </a:r>
            <a:r>
              <a:rPr lang="en-US" dirty="0"/>
              <a:t>languages allow implicit type conversion, e.g.</a:t>
            </a:r>
          </a:p>
          <a:p>
            <a:pPr marL="201168" lvl="1" indent="0">
              <a:buNone/>
            </a:pPr>
            <a:r>
              <a:rPr lang="en-US" dirty="0">
                <a:solidFill>
                  <a:srgbClr val="0000FF"/>
                </a:solidFill>
                <a:latin typeface="Courier New" panose="02070309020205020404" pitchFamily="49" charset="0"/>
                <a:cs typeface="Courier New" panose="02070309020205020404" pitchFamily="49" charset="0"/>
              </a:rPr>
              <a:t>int a = 3;	//a is an integer</a:t>
            </a:r>
          </a:p>
          <a:p>
            <a:pPr marL="201168" lvl="1" indent="0">
              <a:buNone/>
            </a:pPr>
            <a:r>
              <a:rPr lang="en-US" dirty="0">
                <a:solidFill>
                  <a:srgbClr val="0000FF"/>
                </a:solidFill>
                <a:latin typeface="Courier New" panose="02070309020205020404" pitchFamily="49" charset="0"/>
                <a:cs typeface="Courier New" panose="02070309020205020404" pitchFamily="49" charset="0"/>
              </a:rPr>
              <a:t>a = 3.5;	//a now a double</a:t>
            </a:r>
          </a:p>
          <a:p>
            <a:pPr>
              <a:buFont typeface="Arial" panose="020B0604020202020204" pitchFamily="34" charset="0"/>
              <a:buChar char="•"/>
            </a:pPr>
            <a:r>
              <a:rPr lang="en-US" dirty="0">
                <a:solidFill>
                  <a:srgbClr val="FF0000"/>
                </a:solidFill>
              </a:rPr>
              <a:t>Strongly-typed</a:t>
            </a:r>
            <a:r>
              <a:rPr lang="en-US" dirty="0"/>
              <a:t>, convert explicitly</a:t>
            </a:r>
          </a:p>
          <a:p>
            <a:pPr lvl="1"/>
            <a:r>
              <a:rPr lang="en-US" dirty="0"/>
              <a:t>Error occurs for above</a:t>
            </a:r>
          </a:p>
          <a:p>
            <a:pPr lvl="1"/>
            <a:r>
              <a:rPr lang="en-US" dirty="0"/>
              <a:t>Type casting: </a:t>
            </a:r>
            <a:r>
              <a:rPr lang="en-US" dirty="0">
                <a:solidFill>
                  <a:srgbClr val="0000FF"/>
                </a:solidFill>
                <a:latin typeface="Courier New" panose="02070309020205020404" pitchFamily="49" charset="0"/>
                <a:cs typeface="Courier New" panose="02070309020205020404" pitchFamily="49" charset="0"/>
              </a:rPr>
              <a:t>(double) a = 3.5;</a:t>
            </a:r>
          </a:p>
        </p:txBody>
      </p:sp>
      <p:sp>
        <p:nvSpPr>
          <p:cNvPr id="4" name="Footer Placeholder 3">
            <a:extLst>
              <a:ext uri="{FF2B5EF4-FFF2-40B4-BE49-F238E27FC236}">
                <a16:creationId xmlns:a16="http://schemas.microsoft.com/office/drawing/2014/main" id="{C50D7D75-9525-482D-A4F2-8567604714F4}"/>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2218312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40E36-7F16-4B66-8464-9A649CD4DF64}"/>
              </a:ext>
            </a:extLst>
          </p:cNvPr>
          <p:cNvSpPr>
            <a:spLocks noGrp="1"/>
          </p:cNvSpPr>
          <p:nvPr>
            <p:ph type="title"/>
          </p:nvPr>
        </p:nvSpPr>
        <p:spPr/>
        <p:txBody>
          <a:bodyPr/>
          <a:lstStyle/>
          <a:p>
            <a:r>
              <a:rPr lang="en-US" dirty="0"/>
              <a:t>Based on Programming Paradigm </a:t>
            </a:r>
            <a:r>
              <a:rPr lang="en-US" dirty="0">
                <a:hlinkClick r:id="rId2"/>
              </a:rPr>
              <a:t>[link]</a:t>
            </a:r>
            <a:endParaRPr lang="en-US" dirty="0"/>
          </a:p>
        </p:txBody>
      </p:sp>
      <p:sp>
        <p:nvSpPr>
          <p:cNvPr id="3" name="Content Placeholder 2">
            <a:extLst>
              <a:ext uri="{FF2B5EF4-FFF2-40B4-BE49-F238E27FC236}">
                <a16:creationId xmlns:a16="http://schemas.microsoft.com/office/drawing/2014/main" id="{86DB09BB-9A3F-40F9-B3F8-DCFF955A2B61}"/>
              </a:ext>
            </a:extLst>
          </p:cNvPr>
          <p:cNvSpPr>
            <a:spLocks noGrp="1"/>
          </p:cNvSpPr>
          <p:nvPr>
            <p:ph idx="1"/>
          </p:nvPr>
        </p:nvSpPr>
        <p:spPr/>
        <p:txBody>
          <a:bodyPr>
            <a:normAutofit/>
          </a:bodyPr>
          <a:lstStyle/>
          <a:p>
            <a:pPr marL="0" indent="0">
              <a:buNone/>
            </a:pPr>
            <a:r>
              <a:rPr lang="en-US" dirty="0"/>
              <a:t>4 main programming paradigms</a:t>
            </a:r>
          </a:p>
          <a:p>
            <a:pPr>
              <a:buFont typeface="Arial" panose="020B0604020202020204" pitchFamily="34" charset="0"/>
              <a:buChar char="•"/>
            </a:pPr>
            <a:r>
              <a:rPr lang="en-US" dirty="0"/>
              <a:t>Imperative – gives a series of instructions</a:t>
            </a:r>
          </a:p>
          <a:p>
            <a:pPr lvl="1"/>
            <a:r>
              <a:rPr lang="en-US" dirty="0"/>
              <a:t>Procedural – series of steps, may include routines, subroutines or functions</a:t>
            </a:r>
          </a:p>
          <a:p>
            <a:pPr lvl="2"/>
            <a:r>
              <a:rPr lang="en-US" dirty="0"/>
              <a:t>C, FORTRAN, PASCAL, BASIC…</a:t>
            </a:r>
          </a:p>
          <a:p>
            <a:pPr lvl="1"/>
            <a:r>
              <a:rPr lang="en-US" dirty="0"/>
              <a:t>Object-oriented – computer programs comprises of objects that interact with one another </a:t>
            </a:r>
          </a:p>
          <a:p>
            <a:pPr lvl="2"/>
            <a:r>
              <a:rPr lang="en-US" dirty="0"/>
              <a:t>Java, C++, Python, JavaScript, PHP, Ruby, Perl, Swift, Scala, MATLAB…</a:t>
            </a:r>
          </a:p>
          <a:p>
            <a:pPr>
              <a:buFont typeface="Arial" panose="020B0604020202020204" pitchFamily="34" charset="0"/>
              <a:buChar char="•"/>
            </a:pPr>
            <a:r>
              <a:rPr lang="en-US" dirty="0"/>
              <a:t>Declarative – describe what the program must accomplish, not how</a:t>
            </a:r>
          </a:p>
          <a:p>
            <a:pPr lvl="1"/>
            <a:r>
              <a:rPr lang="en-US" dirty="0"/>
              <a:t>Database query languages (e.g. SQL), regular expressions, HASKELL, HTML, VHDL, logic programming, functional programming</a:t>
            </a:r>
          </a:p>
        </p:txBody>
      </p:sp>
      <p:sp>
        <p:nvSpPr>
          <p:cNvPr id="4" name="Footer Placeholder 3">
            <a:extLst>
              <a:ext uri="{FF2B5EF4-FFF2-40B4-BE49-F238E27FC236}">
                <a16:creationId xmlns:a16="http://schemas.microsoft.com/office/drawing/2014/main" id="{1FBB8046-A568-448F-B915-FB0744A97A25}"/>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454465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Assignment Q&amp;A</a:t>
            </a:r>
          </a:p>
        </p:txBody>
      </p:sp>
    </p:spTree>
    <p:extLst>
      <p:ext uri="{BB962C8B-B14F-4D97-AF65-F5344CB8AC3E}">
        <p14:creationId xmlns:p14="http://schemas.microsoft.com/office/powerpoint/2010/main" val="2562445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Programming Together with </a:t>
            </a:r>
          </a:p>
          <a:p>
            <a:pPr marL="0" indent="0" algn="ctr">
              <a:buNone/>
            </a:pPr>
            <a:r>
              <a:rPr lang="en-US" sz="4400" dirty="0">
                <a:latin typeface="+mj-lt"/>
              </a:rPr>
              <a:t>Shared </a:t>
            </a:r>
            <a:r>
              <a:rPr lang="en-US" sz="4400">
                <a:latin typeface="+mj-lt"/>
              </a:rPr>
              <a:t>GitHub Repositories</a:t>
            </a:r>
            <a:endParaRPr lang="en-US" sz="4400" dirty="0">
              <a:latin typeface="+mj-lt"/>
            </a:endParaRPr>
          </a:p>
        </p:txBody>
      </p:sp>
    </p:spTree>
    <p:extLst>
      <p:ext uri="{BB962C8B-B14F-4D97-AF65-F5344CB8AC3E}">
        <p14:creationId xmlns:p14="http://schemas.microsoft.com/office/powerpoint/2010/main" val="40506429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457200" indent="-457200">
              <a:buFont typeface="+mj-lt"/>
              <a:buAutoNum type="arabicPeriod"/>
            </a:pPr>
            <a:r>
              <a:rPr lang="en-US" sz="2000" dirty="0"/>
              <a:t>Everything is due Sunday!</a:t>
            </a:r>
          </a:p>
          <a:p>
            <a:pPr marL="457200" indent="-457200">
              <a:buFont typeface="+mj-lt"/>
              <a:buAutoNum type="arabicPeriod"/>
            </a:pPr>
            <a:r>
              <a:rPr lang="en-US" sz="2000" dirty="0"/>
              <a:t>Be prepared for Demos and Sprint Planning</a:t>
            </a:r>
          </a:p>
        </p:txBody>
      </p:sp>
    </p:spTree>
    <p:extLst>
      <p:ext uri="{BB962C8B-B14F-4D97-AF65-F5344CB8AC3E}">
        <p14:creationId xmlns:p14="http://schemas.microsoft.com/office/powerpoint/2010/main" val="1123311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Class Session Check List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Review that recordings are:</a:t>
            </a:r>
          </a:p>
          <a:p>
            <a:pPr>
              <a:buFont typeface="Wingdings" pitchFamily="2" charset="2"/>
              <a:buChar char="§"/>
            </a:pPr>
            <a:r>
              <a:rPr lang="en-US" sz="2000" dirty="0"/>
              <a:t>Opportunistic </a:t>
            </a:r>
          </a:p>
          <a:p>
            <a:pPr>
              <a:buFont typeface="Wingdings" pitchFamily="2" charset="2"/>
              <a:buChar char="§"/>
            </a:pPr>
            <a:r>
              <a:rPr lang="en-US" sz="2000" dirty="0"/>
              <a:t>Automatically available within Blackboard/Zoom</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 Now make sure that the classroom microphone, speakers, and camera are being used in Zoom, move to the next slide, AND </a:t>
            </a:r>
            <a:r>
              <a:rPr lang="en-US" sz="2000" u="sng" dirty="0"/>
              <a:t>verify</a:t>
            </a:r>
            <a:r>
              <a:rPr lang="en-US" sz="2000" dirty="0"/>
              <a:t> that recording is started.</a:t>
            </a:r>
          </a:p>
          <a:p>
            <a:pPr marL="0" indent="0">
              <a:buNone/>
            </a:pPr>
            <a:endParaRPr lang="en-US" sz="2000" dirty="0"/>
          </a:p>
          <a:p>
            <a:pPr marL="0" indent="0">
              <a:buNone/>
            </a:pPr>
            <a:r>
              <a:rPr lang="en-US" sz="2000" dirty="0"/>
              <a:t>… Also make sure that slides are visible to attendees</a:t>
            </a:r>
          </a:p>
        </p:txBody>
      </p:sp>
    </p:spTree>
    <p:extLst>
      <p:ext uri="{BB962C8B-B14F-4D97-AF65-F5344CB8AC3E}">
        <p14:creationId xmlns:p14="http://schemas.microsoft.com/office/powerpoint/2010/main" val="24700400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2721714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Backup Slides</a:t>
            </a:r>
          </a:p>
        </p:txBody>
      </p:sp>
    </p:spTree>
    <p:extLst>
      <p:ext uri="{BB962C8B-B14F-4D97-AF65-F5344CB8AC3E}">
        <p14:creationId xmlns:p14="http://schemas.microsoft.com/office/powerpoint/2010/main" val="3712525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800" dirty="0"/>
              <a:t>Plan-and-Document </a:t>
            </a:r>
            <a:br>
              <a:rPr lang="en-US" sz="4800" dirty="0"/>
            </a:br>
            <a:r>
              <a:rPr lang="en-US" sz="4800" dirty="0"/>
              <a:t>Project Management </a:t>
            </a:r>
          </a:p>
        </p:txBody>
      </p:sp>
    </p:spTree>
    <p:extLst>
      <p:ext uri="{BB962C8B-B14F-4D97-AF65-F5344CB8AC3E}">
        <p14:creationId xmlns:p14="http://schemas.microsoft.com/office/powerpoint/2010/main" val="26332212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36871379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4370183" y="5495517"/>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5697418" y="2666020"/>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072112922"/>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71964"/>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4108226800"/>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Plan &amp; Document Project Management Monitoring &amp; Control</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769806"/>
            <a:ext cx="10515600" cy="4630994"/>
          </a:xfrm>
        </p:spPr>
        <p:txBody>
          <a:bodyPr>
            <a:normAutofit/>
          </a:bodyPr>
          <a:lstStyle/>
          <a:p>
            <a:pPr marL="0" indent="0">
              <a:buNone/>
            </a:pPr>
            <a:r>
              <a:rPr lang="en-US" sz="2000" b="1" dirty="0"/>
              <a:t>Project management</a:t>
            </a:r>
            <a:r>
              <a:rPr lang="en-US" sz="2000" dirty="0"/>
              <a:t> is the practice of initiating, planning, executing, controlling, and closing the work of a </a:t>
            </a:r>
            <a:r>
              <a:rPr lang="en-US" sz="2000" dirty="0">
                <a:hlinkClick r:id="rId3" tooltip="Project team"/>
              </a:rPr>
              <a:t>team</a:t>
            </a:r>
            <a:r>
              <a:rPr lang="en-US" sz="2000" dirty="0"/>
              <a:t> to achieve specific goals and meet specific success criteria at the specified time. The primary challenge of project management is to achieve all of the project goals within the given constraints.</a:t>
            </a:r>
            <a:r>
              <a:rPr lang="en-US" sz="2000" baseline="30000" dirty="0">
                <a:hlinkClick r:id="rId4"/>
              </a:rPr>
              <a:t>[1]</a:t>
            </a:r>
            <a:r>
              <a:rPr lang="en-US" sz="2000" dirty="0"/>
              <a:t> This information is usually described in project documentation, created at the beginning of the development process. The primary constraints are </a:t>
            </a:r>
            <a:r>
              <a:rPr lang="en-US" sz="2000" dirty="0">
                <a:hlinkClick r:id="rId5" tooltip="Scope (project management)"/>
              </a:rPr>
              <a:t>scope</a:t>
            </a:r>
            <a:r>
              <a:rPr lang="en-US" sz="2000" dirty="0"/>
              <a:t>, time, </a:t>
            </a:r>
            <a:r>
              <a:rPr lang="en-US" sz="2000" dirty="0">
                <a:hlinkClick r:id="rId6" tooltip="Quality (business)"/>
              </a:rPr>
              <a:t>quality</a:t>
            </a:r>
            <a:r>
              <a:rPr lang="en-US" sz="2000" dirty="0"/>
              <a:t> and </a:t>
            </a:r>
            <a:r>
              <a:rPr lang="en-US" sz="2000" dirty="0">
                <a:hlinkClick r:id="rId7" tooltip="Budget"/>
              </a:rPr>
              <a:t>budget</a:t>
            </a:r>
            <a:r>
              <a:rPr lang="en-US" sz="2000" dirty="0"/>
              <a:t>.</a:t>
            </a:r>
            <a:r>
              <a:rPr lang="en-US" sz="2000" baseline="30000" dirty="0">
                <a:hlinkClick r:id="rId8"/>
              </a:rPr>
              <a:t>[2]</a:t>
            </a:r>
            <a:r>
              <a:rPr lang="en-US" sz="2000" dirty="0"/>
              <a:t> </a:t>
            </a:r>
          </a:p>
          <a:p>
            <a:pPr marL="0" indent="0">
              <a:buNone/>
            </a:pPr>
            <a:r>
              <a:rPr lang="en-US" sz="2000" dirty="0"/>
              <a:t>The objective of project management is to produce a complete project which complies with the client's objectives. In many cases the objective of project management is also to shape or reform the client's brief to feasibly address the client's objectives. Once the client's objectives are clearly established, they should influence all decisions made by other people involved in the project.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12088173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Plan &amp; Document Project Management Monitoring &amp; Control (continued)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769806"/>
            <a:ext cx="10515600" cy="4630994"/>
          </a:xfrm>
        </p:spPr>
        <p:txBody>
          <a:bodyPr>
            <a:normAutofit/>
          </a:bodyPr>
          <a:lstStyle/>
          <a:p>
            <a:pPr marL="0" indent="0">
              <a:buNone/>
            </a:pPr>
            <a:r>
              <a:rPr lang="en-US" sz="2000" dirty="0"/>
              <a:t>A </a:t>
            </a:r>
            <a:r>
              <a:rPr lang="en-US" sz="2000" dirty="0">
                <a:hlinkClick r:id="rId3" tooltip="Project"/>
              </a:rPr>
              <a:t>project</a:t>
            </a:r>
            <a:r>
              <a:rPr lang="en-US" sz="2000" dirty="0"/>
              <a:t> is a temporary endeavor designed to produce a unique product, service or result with a defined beginning and end (usually time-constrained, and often constrained by funding or staffing) undertaken to meet unique goals and objectives, typically to bring about beneficial change or added value.</a:t>
            </a:r>
            <a:r>
              <a:rPr lang="en-US" sz="2000" baseline="30000" dirty="0">
                <a:hlinkClick r:id="rId4"/>
              </a:rPr>
              <a:t>[3]</a:t>
            </a:r>
            <a:r>
              <a:rPr lang="en-US" sz="2000" baseline="30000" dirty="0">
                <a:hlinkClick r:id="rId5"/>
              </a:rPr>
              <a:t>[4]</a:t>
            </a:r>
            <a:r>
              <a:rPr lang="en-US" sz="2000" dirty="0"/>
              <a:t> The temporary nature of projects stands in contrast with </a:t>
            </a:r>
            <a:r>
              <a:rPr lang="en-US" sz="2000" dirty="0">
                <a:hlinkClick r:id="rId6" tooltip="Business operations"/>
              </a:rPr>
              <a:t>business as usual (or operations)</a:t>
            </a:r>
            <a:r>
              <a:rPr lang="en-US" sz="2000" dirty="0"/>
              <a:t>,</a:t>
            </a:r>
            <a:r>
              <a:rPr lang="en-US" sz="2000" baseline="30000" dirty="0">
                <a:hlinkClick r:id="rId7"/>
              </a:rPr>
              <a:t>[5]</a:t>
            </a:r>
            <a:r>
              <a:rPr lang="en-US" sz="2000" dirty="0"/>
              <a:t> which are repetitive, permanent, or semi-permanent functional activities to produce products or services. In practice, the </a:t>
            </a:r>
            <a:r>
              <a:rPr lang="en-US" sz="2000" dirty="0">
                <a:hlinkClick r:id="rId8" tooltip="Management"/>
              </a:rPr>
              <a:t>management</a:t>
            </a:r>
            <a:r>
              <a:rPr lang="en-US" sz="2000" dirty="0"/>
              <a:t> of such distinct production approaches requires the development of distinct technical skills and management strategies.</a:t>
            </a:r>
            <a:r>
              <a:rPr lang="en-US" sz="2000" baseline="30000" dirty="0">
                <a:hlinkClick r:id="rId9"/>
              </a:rPr>
              <a:t>[6]</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5599109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19732"/>
            <a:ext cx="9144000" cy="818536"/>
          </a:xfrm>
        </p:spPr>
        <p:txBody>
          <a:bodyPr>
            <a:normAutofit fontScale="90000"/>
          </a:bodyPr>
          <a:lstStyle/>
          <a:p>
            <a:br>
              <a:rPr lang="en-US" sz="4800" dirty="0"/>
            </a:br>
            <a:r>
              <a:rPr lang="en-US" sz="4800" dirty="0"/>
              <a:t>Multi-Domain Integration </a:t>
            </a:r>
            <a:br>
              <a:rPr lang="en-US" sz="4800" dirty="0"/>
            </a:br>
            <a:r>
              <a:rPr lang="en-US" sz="4800" dirty="0"/>
              <a:t>&amp; Complex Dependencies </a:t>
            </a:r>
          </a:p>
        </p:txBody>
      </p:sp>
    </p:spTree>
    <p:extLst>
      <p:ext uri="{BB962C8B-B14F-4D97-AF65-F5344CB8AC3E}">
        <p14:creationId xmlns:p14="http://schemas.microsoft.com/office/powerpoint/2010/main" val="2782906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Multi-Domain Examples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Most Agile system development is part of a larger initiative that includes multiple domains. Many of these larger initiatives are unable or unwilling to fully adopt Agile methodologies. </a:t>
            </a:r>
          </a:p>
          <a:p>
            <a:pPr marL="0" indent="0">
              <a:buNone/>
            </a:pPr>
            <a:r>
              <a:rPr lang="en-US" sz="2000" dirty="0"/>
              <a:t>Examples include:</a:t>
            </a:r>
          </a:p>
          <a:p>
            <a:pPr marL="457200" indent="-457200">
              <a:buFont typeface="+mj-lt"/>
              <a:buAutoNum type="arabicPeriod"/>
            </a:pPr>
            <a:r>
              <a:rPr lang="en-US" sz="2000" dirty="0"/>
              <a:t>Implementing a new aircraft model</a:t>
            </a:r>
          </a:p>
          <a:p>
            <a:pPr marL="457200" indent="-457200">
              <a:buFont typeface="+mj-lt"/>
              <a:buAutoNum type="arabicPeriod"/>
            </a:pPr>
            <a:r>
              <a:rPr lang="en-US" sz="2000" dirty="0"/>
              <a:t>Building a new car factory</a:t>
            </a:r>
          </a:p>
          <a:p>
            <a:pPr marL="457200" indent="-457200">
              <a:buFont typeface="+mj-lt"/>
              <a:buAutoNum type="arabicPeriod"/>
            </a:pPr>
            <a:r>
              <a:rPr lang="en-US" sz="2000" dirty="0"/>
              <a:t>Updating a new car model or a new model of agricultural harvester</a:t>
            </a:r>
          </a:p>
          <a:p>
            <a:pPr marL="457200" indent="-457200">
              <a:buFont typeface="+mj-lt"/>
              <a:buAutoNum type="arabicPeriod"/>
            </a:pPr>
            <a:r>
              <a:rPr lang="en-US" sz="2000" dirty="0"/>
              <a:t>Executing portfolio management and annual budgeting within an organization</a:t>
            </a:r>
          </a:p>
          <a:p>
            <a:pPr marL="457200" indent="-457200">
              <a:buFont typeface="+mj-lt"/>
              <a:buAutoNum type="arabicPeriod"/>
            </a:pPr>
            <a:r>
              <a:rPr lang="en-US" sz="2000" dirty="0"/>
              <a:t>Migrating to a new purchased accounting system (buy vs build) </a:t>
            </a:r>
          </a:p>
          <a:p>
            <a:pPr marL="0" indent="0">
              <a:buNone/>
            </a:pPr>
            <a:r>
              <a:rPr lang="en-US" sz="2000" dirty="0"/>
              <a:t> </a:t>
            </a:r>
          </a:p>
          <a:p>
            <a:pPr marL="0" indent="0">
              <a:buNone/>
            </a:pPr>
            <a:r>
              <a:rPr lang="en-US" sz="2000" dirty="0"/>
              <a:t>Agile initiatives need to be able to effectively integrate which often requires adopting some Plan &amp; Document Project Management practices.</a:t>
            </a:r>
          </a:p>
          <a:p>
            <a:pPr marL="0" indent="0">
              <a:buNone/>
            </a:pPr>
            <a:endParaRPr lang="en-US" sz="2000" dirty="0"/>
          </a:p>
        </p:txBody>
      </p:sp>
    </p:spTree>
    <p:extLst>
      <p:ext uri="{BB962C8B-B14F-4D97-AF65-F5344CB8AC3E}">
        <p14:creationId xmlns:p14="http://schemas.microsoft.com/office/powerpoint/2010/main" val="2974170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9"/>
            <a:ext cx="10515600" cy="3721074"/>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and Announcements</a:t>
            </a:r>
          </a:p>
          <a:p>
            <a:pPr marL="457200" indent="-457200">
              <a:buFont typeface="+mj-lt"/>
              <a:buAutoNum type="arabicPeriod"/>
            </a:pPr>
            <a:r>
              <a:rPr lang="en-US" sz="2000" dirty="0"/>
              <a:t>Review Sprint Demo Schedule</a:t>
            </a:r>
          </a:p>
          <a:p>
            <a:pPr marL="457200" indent="-457200">
              <a:buFont typeface="+mj-lt"/>
              <a:buAutoNum type="arabicPeriod"/>
            </a:pPr>
            <a:r>
              <a:rPr lang="en-US" sz="2000" dirty="0"/>
              <a:t>Software Development Language Characteristics &amp; Categorizations</a:t>
            </a:r>
          </a:p>
          <a:p>
            <a:pPr marL="457200" indent="-457200">
              <a:buFont typeface="+mj-lt"/>
              <a:buAutoNum type="arabicPeriod"/>
            </a:pPr>
            <a:r>
              <a:rPr lang="en-US" sz="2000" dirty="0"/>
              <a:t>Assignment Q&amp;A</a:t>
            </a:r>
          </a:p>
          <a:p>
            <a:pPr marL="457200" indent="-457200">
              <a:buFont typeface="+mj-lt"/>
              <a:buAutoNum type="arabicPeriod"/>
            </a:pPr>
            <a:r>
              <a:rPr lang="en-US" sz="2000" dirty="0"/>
              <a:t>Programming Together</a:t>
            </a:r>
          </a:p>
          <a:p>
            <a:pPr marL="457200" indent="-457200">
              <a:buFont typeface="+mj-lt"/>
              <a:buAutoNum type="arabicPeriod"/>
            </a:pPr>
            <a:endParaRPr lang="en-US" sz="2000" dirty="0"/>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
        <p:nvSpPr>
          <p:cNvPr id="5" name="Content Placeholder 2">
            <a:extLst>
              <a:ext uri="{FF2B5EF4-FFF2-40B4-BE49-F238E27FC236}">
                <a16:creationId xmlns:a16="http://schemas.microsoft.com/office/drawing/2014/main" id="{095C1849-3E66-9A47-A29B-841FDCC85A6E}"/>
              </a:ext>
            </a:extLst>
          </p:cNvPr>
          <p:cNvSpPr txBox="1">
            <a:spLocks/>
          </p:cNvSpPr>
          <p:nvPr/>
        </p:nvSpPr>
        <p:spPr>
          <a:xfrm>
            <a:off x="838200" y="5460422"/>
            <a:ext cx="10515600" cy="71654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Discussion &amp; Questions welcome at any time but please be present with no phones or email during our time together</a:t>
            </a:r>
          </a:p>
        </p:txBody>
      </p:sp>
    </p:spTree>
    <p:extLst>
      <p:ext uri="{BB962C8B-B14F-4D97-AF65-F5344CB8AC3E}">
        <p14:creationId xmlns:p14="http://schemas.microsoft.com/office/powerpoint/2010/main" val="1916634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Complex Dependencies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Agile processes intentionally do not look for long term dependencies. There are times when intentionally managing and monitoring at least a subset of these dependencies is necessary.</a:t>
            </a:r>
          </a:p>
          <a:p>
            <a:pPr marL="0" indent="0">
              <a:buNone/>
            </a:pPr>
            <a:r>
              <a:rPr lang="en-US" sz="2000" dirty="0"/>
              <a:t>Examples:</a:t>
            </a:r>
          </a:p>
          <a:p>
            <a:pPr marL="457200" indent="-457200">
              <a:buFont typeface="+mj-lt"/>
              <a:buAutoNum type="arabicPeriod"/>
            </a:pPr>
            <a:r>
              <a:rPr lang="en-US" sz="2000" dirty="0"/>
              <a:t>Implementing user preferences is dependent on securely creating a website in the Google cloud</a:t>
            </a:r>
          </a:p>
          <a:p>
            <a:pPr marL="457200" indent="-457200">
              <a:buFont typeface="+mj-lt"/>
              <a:buAutoNum type="arabicPeriod"/>
            </a:pPr>
            <a:r>
              <a:rPr lang="en-US" sz="2000" dirty="0"/>
              <a:t>Securely creating a web page in the Google cloud is dependent on custom authentication</a:t>
            </a:r>
          </a:p>
          <a:p>
            <a:pPr marL="457200" indent="-457200">
              <a:buFont typeface="+mj-lt"/>
              <a:buAutoNum type="arabicPeriod"/>
            </a:pPr>
            <a:r>
              <a:rPr lang="en-US" sz="2000" dirty="0"/>
              <a:t>Custom authentication is dependent on Microsoft Office user authentication</a:t>
            </a:r>
          </a:p>
          <a:p>
            <a:pPr marL="457200" indent="-457200">
              <a:buFont typeface="+mj-lt"/>
              <a:buAutoNum type="arabicPeriod"/>
            </a:pPr>
            <a:r>
              <a:rPr lang="en-US" sz="2000" dirty="0"/>
              <a:t>Microsoft Office authentication likely requires hosting a web service in Azure</a:t>
            </a:r>
          </a:p>
          <a:p>
            <a:pPr marL="0" indent="0">
              <a:buNone/>
            </a:pPr>
            <a:endParaRPr lang="en-US" sz="2000" dirty="0"/>
          </a:p>
          <a:p>
            <a:pPr marL="0" indent="0">
              <a:buNone/>
            </a:pPr>
            <a:r>
              <a:rPr lang="en-US" sz="2000" dirty="0"/>
              <a:t>Pure Agile may not allow us to understand that we need to start on item 4 four sprints before we expect to have item 1 implemented.</a:t>
            </a:r>
          </a:p>
          <a:p>
            <a:pPr marL="0" indent="0">
              <a:buNone/>
            </a:pPr>
            <a:endParaRPr lang="en-US" sz="2000" dirty="0"/>
          </a:p>
        </p:txBody>
      </p:sp>
    </p:spTree>
    <p:extLst>
      <p:ext uri="{BB962C8B-B14F-4D97-AF65-F5344CB8AC3E}">
        <p14:creationId xmlns:p14="http://schemas.microsoft.com/office/powerpoint/2010/main" val="2467686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Summary &amp; Final Comments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Plan-and-Document Project Management </a:t>
            </a:r>
            <a:br>
              <a:rPr lang="en-US" sz="2000" dirty="0"/>
            </a:br>
            <a:br>
              <a:rPr lang="en-US" sz="2000" dirty="0"/>
            </a:br>
            <a:r>
              <a:rPr lang="en-US" sz="2000" dirty="0"/>
              <a:t>Multi-Domain Integration &amp; Complex Dependencies</a:t>
            </a:r>
            <a:br>
              <a:rPr lang="en-US" sz="2000" dirty="0"/>
            </a:br>
            <a:br>
              <a:rPr lang="en-US" sz="2000" dirty="0"/>
            </a:br>
            <a:r>
              <a:rPr lang="en-US" sz="2000" b="1" dirty="0"/>
              <a:t>Be careful! </a:t>
            </a:r>
            <a:r>
              <a:rPr lang="en-US" sz="2000" dirty="0"/>
              <a:t>Only implement what is useful and do not allow our Agile benefits to be hijacked.  </a:t>
            </a:r>
          </a:p>
        </p:txBody>
      </p:sp>
    </p:spTree>
    <p:extLst>
      <p:ext uri="{BB962C8B-B14F-4D97-AF65-F5344CB8AC3E}">
        <p14:creationId xmlns:p14="http://schemas.microsoft.com/office/powerpoint/2010/main" val="21922990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Assignments &amp; Activity List Items are due this Sunday.</a:t>
            </a:r>
          </a:p>
          <a:p>
            <a:pPr marL="0" indent="0">
              <a:spcBef>
                <a:spcPts val="1800"/>
              </a:spcBef>
              <a:buNone/>
            </a:pPr>
            <a:r>
              <a:rPr lang="en-US" sz="2000" dirty="0"/>
              <a:t>Prework assignments for next sprint will be communicated by Monday noon</a:t>
            </a:r>
          </a:p>
          <a:p>
            <a:pPr marL="0" indent="0">
              <a:buNone/>
            </a:pPr>
            <a:endParaRPr lang="en-US" sz="2000" dirty="0"/>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913991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Quiz &amp; Final Project Discussions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lnSpcReduction="10000"/>
          </a:bodyPr>
          <a:lstStyle/>
          <a:p>
            <a:pPr marL="0" indent="0">
              <a:buNone/>
            </a:pPr>
            <a:r>
              <a:rPr lang="en-US" sz="2000" dirty="0"/>
              <a:t>You will have up to 40 minutes to complete the quiz</a:t>
            </a:r>
          </a:p>
          <a:p>
            <a:pPr marL="0" indent="0">
              <a:buNone/>
            </a:pPr>
            <a:r>
              <a:rPr lang="en-US" sz="2000" dirty="0"/>
              <a:t>At any time you may participate in Final Project Discussions where we will be discussing Final Project topics and teaming opportunities</a:t>
            </a:r>
          </a:p>
          <a:p>
            <a:pPr marL="0" indent="0">
              <a:buNone/>
            </a:pPr>
            <a:r>
              <a:rPr lang="en-US" sz="2000" dirty="0"/>
              <a:t>Suggested Options:</a:t>
            </a:r>
          </a:p>
          <a:p>
            <a:pPr marL="457200" indent="-457200">
              <a:buFont typeface="+mj-lt"/>
              <a:buAutoNum type="arabicPeriod"/>
            </a:pPr>
            <a:r>
              <a:rPr lang="en-US" sz="2000" dirty="0"/>
              <a:t>Discuss Final Projects topics and teaming options t the beginning of class and while reserving sufficient time to complete your quiz</a:t>
            </a:r>
          </a:p>
          <a:p>
            <a:pPr marL="457200" indent="-457200">
              <a:buFont typeface="+mj-lt"/>
              <a:buAutoNum type="arabicPeriod"/>
            </a:pPr>
            <a:r>
              <a:rPr lang="en-US" sz="2000" dirty="0"/>
              <a:t>Take the quiz, submit it, and then participate in Final Project Discussions</a:t>
            </a:r>
          </a:p>
          <a:p>
            <a:pPr marL="0" indent="0">
              <a:buNone/>
            </a:pPr>
            <a:endParaRPr lang="en-US" sz="2000" dirty="0"/>
          </a:p>
          <a:p>
            <a:pPr marL="0" indent="0">
              <a:buNone/>
            </a:pPr>
            <a:endParaRPr lang="en-US" sz="2000" dirty="0"/>
          </a:p>
          <a:p>
            <a:pPr marL="0" indent="0">
              <a:buNone/>
            </a:pPr>
            <a:r>
              <a:rPr lang="en-US" sz="2000" dirty="0"/>
              <a:t>Before you leave:</a:t>
            </a:r>
          </a:p>
          <a:p>
            <a:pPr marL="457200" indent="-457200">
              <a:buFont typeface="+mj-lt"/>
              <a:buAutoNum type="arabicPeriod"/>
            </a:pPr>
            <a:r>
              <a:rPr lang="en-US" sz="2000" dirty="0"/>
              <a:t>Submit your quiz</a:t>
            </a:r>
          </a:p>
          <a:p>
            <a:pPr marL="457200" indent="-457200">
              <a:buFont typeface="+mj-lt"/>
              <a:buAutoNum type="arabicPeriod"/>
            </a:pPr>
            <a:r>
              <a:rPr lang="en-US" sz="2000" dirty="0"/>
              <a:t>Verify that your initial discussion board is submitted</a:t>
            </a:r>
          </a:p>
          <a:p>
            <a:pPr marL="457200" indent="-457200">
              <a:buFont typeface="+mj-lt"/>
              <a:buAutoNum type="arabicPeriod"/>
            </a:pPr>
            <a:r>
              <a:rPr lang="en-US" sz="2000" dirty="0"/>
              <a:t>Post a message in our chat session indicating that your quiz and discussion board are submitted</a:t>
            </a:r>
          </a:p>
        </p:txBody>
      </p:sp>
    </p:spTree>
    <p:extLst>
      <p:ext uri="{BB962C8B-B14F-4D97-AF65-F5344CB8AC3E}">
        <p14:creationId xmlns:p14="http://schemas.microsoft.com/office/powerpoint/2010/main" val="30262995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Quiz </a:t>
            </a:r>
          </a:p>
          <a:p>
            <a:pPr marL="0" indent="0" algn="ctr">
              <a:buNone/>
            </a:pPr>
            <a:r>
              <a:rPr lang="en-US" sz="4400" dirty="0">
                <a:latin typeface="+mj-lt"/>
              </a:rPr>
              <a:t>&amp; </a:t>
            </a:r>
          </a:p>
          <a:p>
            <a:pPr marL="0" indent="0" algn="ctr">
              <a:buNone/>
            </a:pPr>
            <a:r>
              <a:rPr lang="en-US" sz="4400" dirty="0">
                <a:latin typeface="+mj-lt"/>
              </a:rPr>
              <a:t>Programming Assistance</a:t>
            </a:r>
          </a:p>
          <a:p>
            <a:pPr marL="0" indent="0" algn="ctr">
              <a:buNone/>
            </a:pPr>
            <a:endParaRPr lang="en-US" sz="4400" dirty="0">
              <a:latin typeface="+mj-lt"/>
            </a:endParaRPr>
          </a:p>
        </p:txBody>
      </p:sp>
    </p:spTree>
    <p:extLst>
      <p:ext uri="{BB962C8B-B14F-4D97-AF65-F5344CB8AC3E}">
        <p14:creationId xmlns:p14="http://schemas.microsoft.com/office/powerpoint/2010/main" val="1552912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From Last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Everything is due Sunday!</a:t>
            </a:r>
            <a:endParaRPr lang="en-US" sz="2000" u="sng" dirty="0"/>
          </a:p>
        </p:txBody>
      </p:sp>
    </p:spTree>
    <p:extLst>
      <p:ext uri="{BB962C8B-B14F-4D97-AF65-F5344CB8AC3E}">
        <p14:creationId xmlns:p14="http://schemas.microsoft.com/office/powerpoint/2010/main" val="4375228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1583769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Friendly Conversation Topic</a:t>
            </a:r>
          </a:p>
        </p:txBody>
      </p:sp>
      <p:pic>
        <p:nvPicPr>
          <p:cNvPr id="6" name="Picture 5">
            <a:extLst>
              <a:ext uri="{FF2B5EF4-FFF2-40B4-BE49-F238E27FC236}">
                <a16:creationId xmlns:a16="http://schemas.microsoft.com/office/drawing/2014/main" id="{36F157AA-8904-E547-AC33-4EDDD2D02353}"/>
              </a:ext>
            </a:extLst>
          </p:cNvPr>
          <p:cNvPicPr>
            <a:picLocks noChangeAspect="1"/>
          </p:cNvPicPr>
          <p:nvPr/>
        </p:nvPicPr>
        <p:blipFill>
          <a:blip r:embed="rId2"/>
          <a:stretch>
            <a:fillRect/>
          </a:stretch>
        </p:blipFill>
        <p:spPr>
          <a:xfrm>
            <a:off x="1947123" y="1308516"/>
            <a:ext cx="8297754" cy="5376829"/>
          </a:xfrm>
          <a:prstGeom prst="rect">
            <a:avLst/>
          </a:prstGeom>
        </p:spPr>
      </p:pic>
    </p:spTree>
    <p:extLst>
      <p:ext uri="{BB962C8B-B14F-4D97-AF65-F5344CB8AC3E}">
        <p14:creationId xmlns:p14="http://schemas.microsoft.com/office/powerpoint/2010/main" val="3984430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Test-driven Development (TDD)</a:t>
            </a:r>
          </a:p>
        </p:txBody>
      </p:sp>
    </p:spTree>
    <p:extLst>
      <p:ext uri="{BB962C8B-B14F-4D97-AF65-F5344CB8AC3E}">
        <p14:creationId xmlns:p14="http://schemas.microsoft.com/office/powerpoint/2010/main" val="16259237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Test-driven Development (TDD)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b="1" dirty="0"/>
              <a:t>Test-driven development</a:t>
            </a:r>
            <a:r>
              <a:rPr lang="en-US" sz="2000" dirty="0"/>
              <a:t> (</a:t>
            </a:r>
            <a:r>
              <a:rPr lang="en-US" sz="2000" b="1" dirty="0"/>
              <a:t>TDD</a:t>
            </a:r>
            <a:r>
              <a:rPr lang="en-US" sz="2000" dirty="0"/>
              <a:t>) is a </a:t>
            </a:r>
            <a:r>
              <a:rPr lang="en-US" sz="2000" dirty="0">
                <a:hlinkClick r:id="rId3" tooltip="Software development process"/>
              </a:rPr>
              <a:t>software development process</a:t>
            </a:r>
            <a:r>
              <a:rPr lang="en-US" sz="2000" dirty="0"/>
              <a:t> that relies on the repetition of a very short development cycle: requirements are turned into very specific </a:t>
            </a:r>
            <a:r>
              <a:rPr lang="en-US" sz="2000" dirty="0">
                <a:hlinkClick r:id="rId4" tooltip="Test case"/>
              </a:rPr>
              <a:t>test cases</a:t>
            </a:r>
            <a:r>
              <a:rPr lang="en-US" sz="2000" dirty="0"/>
              <a:t>, then the code is improved so that the tests pass. This is opposed to software development that allows code to be added that is not proven to meet requirements. </a:t>
            </a:r>
          </a:p>
          <a:p>
            <a:pPr marL="0" indent="0">
              <a:buNone/>
            </a:pPr>
            <a:r>
              <a:rPr lang="en-US" sz="2000" dirty="0"/>
              <a:t>American software engineer </a:t>
            </a:r>
            <a:r>
              <a:rPr lang="en-US" sz="2000" dirty="0">
                <a:hlinkClick r:id="rId5" tooltip="Kent Beck"/>
              </a:rPr>
              <a:t>Kent Beck</a:t>
            </a:r>
            <a:r>
              <a:rPr lang="en-US" sz="2000" dirty="0"/>
              <a:t>, who is credited with having developed or "rediscovered"</a:t>
            </a:r>
            <a:r>
              <a:rPr lang="en-US" sz="2000" baseline="30000" dirty="0">
                <a:hlinkClick r:id="rId6"/>
              </a:rPr>
              <a:t>[1]</a:t>
            </a:r>
            <a:r>
              <a:rPr lang="en-US" sz="2000" dirty="0"/>
              <a:t> the technique, stated in 2003 that TDD encourages simple designs and inspires confidence.</a:t>
            </a:r>
            <a:r>
              <a:rPr lang="en-US" sz="2000" baseline="30000" dirty="0">
                <a:hlinkClick r:id="rId7"/>
              </a:rPr>
              <a:t>[2]</a:t>
            </a:r>
            <a:r>
              <a:rPr lang="en-US" sz="2000" dirty="0"/>
              <a:t> </a:t>
            </a:r>
          </a:p>
          <a:p>
            <a:pPr marL="0" indent="0">
              <a:buNone/>
            </a:pPr>
            <a:r>
              <a:rPr lang="en-US" sz="2000" dirty="0"/>
              <a:t>Test-driven development is related to the test-first programming concepts of </a:t>
            </a:r>
            <a:r>
              <a:rPr lang="en-US" sz="2000" dirty="0">
                <a:hlinkClick r:id="rId8" tooltip="Extreme programming"/>
              </a:rPr>
              <a:t>extreme programming</a:t>
            </a:r>
            <a:r>
              <a:rPr lang="en-US" sz="2000" dirty="0"/>
              <a:t>, begun in 1999,</a:t>
            </a:r>
            <a:r>
              <a:rPr lang="en-US" sz="2000" baseline="30000" dirty="0">
                <a:hlinkClick r:id="rId9"/>
              </a:rPr>
              <a:t>[3]</a:t>
            </a:r>
            <a:r>
              <a:rPr lang="en-US" sz="2000" dirty="0"/>
              <a:t> but more recently has created more general interest in its own right.</a:t>
            </a:r>
            <a:r>
              <a:rPr lang="en-US" sz="2000" baseline="30000" dirty="0">
                <a:hlinkClick r:id="rId10"/>
              </a:rPr>
              <a:t>[4]</a:t>
            </a:r>
            <a:r>
              <a:rPr lang="en-US" sz="2000" dirty="0"/>
              <a:t> </a:t>
            </a:r>
          </a:p>
          <a:p>
            <a:pPr marL="0" indent="0">
              <a:buNone/>
            </a:pPr>
            <a:r>
              <a:rPr lang="en-US" sz="2000" dirty="0"/>
              <a:t>Programmers also apply the concept to improving and </a:t>
            </a:r>
            <a:r>
              <a:rPr lang="en-US" sz="2000" dirty="0">
                <a:hlinkClick r:id="rId11" tooltip="Software bug"/>
              </a:rPr>
              <a:t>debugging</a:t>
            </a:r>
            <a:r>
              <a:rPr lang="en-US" sz="2000" dirty="0"/>
              <a:t> </a:t>
            </a:r>
            <a:r>
              <a:rPr lang="en-US" sz="2000" dirty="0">
                <a:hlinkClick r:id="rId12" tooltip="Legacy code"/>
              </a:rPr>
              <a:t>legacy code</a:t>
            </a:r>
            <a:r>
              <a:rPr lang="en-US" sz="2000" dirty="0"/>
              <a:t> developed with older techniques.</a:t>
            </a:r>
            <a:r>
              <a:rPr lang="en-US" sz="2000" baseline="30000" dirty="0">
                <a:hlinkClick r:id="rId13"/>
              </a:rPr>
              <a:t>[5]</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475792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8F05B8-454B-41D3-8214-93C6A8B89841}"/>
              </a:ext>
            </a:extLst>
          </p:cNvPr>
          <p:cNvSpPr>
            <a:spLocks noGrp="1"/>
          </p:cNvSpPr>
          <p:nvPr>
            <p:ph type="title"/>
          </p:nvPr>
        </p:nvSpPr>
        <p:spPr>
          <a:xfrm>
            <a:off x="838200" y="474626"/>
            <a:ext cx="10515600" cy="757272"/>
          </a:xfrm>
        </p:spPr>
        <p:txBody>
          <a:bodyPr>
            <a:normAutofit/>
          </a:bodyPr>
          <a:lstStyle/>
          <a:p>
            <a:r>
              <a:rPr lang="en-US" sz="3600" dirty="0"/>
              <a:t>Prework &amp; Announcements</a:t>
            </a:r>
          </a:p>
        </p:txBody>
      </p:sp>
      <p:sp>
        <p:nvSpPr>
          <p:cNvPr id="2" name="Rectangle 1">
            <a:extLst>
              <a:ext uri="{FF2B5EF4-FFF2-40B4-BE49-F238E27FC236}">
                <a16:creationId xmlns:a16="http://schemas.microsoft.com/office/drawing/2014/main" id="{0C326A31-5CBB-4F38-BF58-B6AFC533B019}"/>
              </a:ext>
            </a:extLst>
          </p:cNvPr>
          <p:cNvSpPr/>
          <p:nvPr/>
        </p:nvSpPr>
        <p:spPr>
          <a:xfrm>
            <a:off x="838199" y="1231898"/>
            <a:ext cx="10515599" cy="1477328"/>
          </a:xfrm>
          <a:prstGeom prst="rect">
            <a:avLst/>
          </a:prstGeom>
        </p:spPr>
        <p:txBody>
          <a:bodyPr wrap="square">
            <a:spAutoFit/>
          </a:bodyPr>
          <a:lstStyle/>
          <a:p>
            <a:pPr marL="457200" indent="-457200">
              <a:spcAft>
                <a:spcPts val="600"/>
              </a:spcAft>
              <a:buFont typeface="+mj-lt"/>
              <a:buAutoNum type="arabicPeriod"/>
            </a:pPr>
            <a:r>
              <a:rPr lang="en-US" sz="2000" dirty="0"/>
              <a:t>Complete through activity 11 and be working on activity 12</a:t>
            </a:r>
          </a:p>
          <a:p>
            <a:pPr marL="457200" indent="-457200">
              <a:spcAft>
                <a:spcPts val="600"/>
              </a:spcAft>
              <a:buFont typeface="+mj-lt"/>
              <a:buAutoNum type="arabicPeriod"/>
            </a:pPr>
            <a:r>
              <a:rPr lang="en-US" sz="2000" dirty="0"/>
              <a:t>How can we best working together on Thursday to complete sprint 2 assignments?</a:t>
            </a:r>
          </a:p>
          <a:p>
            <a:pPr marL="457200" indent="-457200">
              <a:buFont typeface="+mj-lt"/>
              <a:buAutoNum type="arabicPeriod"/>
            </a:pPr>
            <a:endParaRPr lang="en-US" sz="2000" dirty="0"/>
          </a:p>
          <a:p>
            <a:r>
              <a:rPr lang="en-US" sz="2000" dirty="0"/>
              <a:t>Everything is due Sunday!</a:t>
            </a:r>
          </a:p>
        </p:txBody>
      </p:sp>
    </p:spTree>
    <p:extLst>
      <p:ext uri="{BB962C8B-B14F-4D97-AF65-F5344CB8AC3E}">
        <p14:creationId xmlns:p14="http://schemas.microsoft.com/office/powerpoint/2010/main" val="1685567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Overview</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Software Testing </a:t>
            </a:r>
            <a:r>
              <a:rPr lang="en-US" sz="2000" dirty="0">
                <a:hlinkClick r:id="rId3"/>
              </a:rPr>
              <a:t>[link]</a:t>
            </a:r>
            <a:r>
              <a:rPr lang="en-US" sz="2000" dirty="0"/>
              <a:t> is important because, if done right, it can help us find and fix problems earlier and make our system delivery process less immobile, rigid, and fragile.</a:t>
            </a:r>
          </a:p>
          <a:p>
            <a:pPr marL="0" indent="0">
              <a:buNone/>
            </a:pPr>
            <a:r>
              <a:rPr lang="en-US" sz="2000" dirty="0"/>
              <a:t>As future Software Engineers , we are going to:</a:t>
            </a:r>
          </a:p>
          <a:p>
            <a:r>
              <a:rPr lang="en-US" sz="2000" dirty="0"/>
              <a:t>Understand testing within the various Software Development Lifecycles</a:t>
            </a:r>
          </a:p>
          <a:p>
            <a:r>
              <a:rPr lang="en-US" sz="2000" dirty="0"/>
              <a:t>Understand testing terminology</a:t>
            </a:r>
          </a:p>
          <a:p>
            <a:r>
              <a:rPr lang="en-US" sz="2000" dirty="0"/>
              <a:t>Know how to develop applications that are easier to test</a:t>
            </a:r>
          </a:p>
          <a:p>
            <a:r>
              <a:rPr lang="en-US" sz="2000" dirty="0"/>
              <a:t>Understand Unit Testing and Automated Testing</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091542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Never underestimate the value of good design and implementation (for testability, encapsulation, etc.) on the economics of testing… You can’t afford to test in quality!</a:t>
            </a:r>
          </a:p>
          <a:p>
            <a:r>
              <a:rPr lang="en-US" sz="2000" dirty="0"/>
              <a:t>Defects are exponentially more expensive to fix the longer the exist.</a:t>
            </a:r>
          </a:p>
          <a:p>
            <a:pPr lvl="1">
              <a:buFont typeface="Wingdings" panose="05000000000000000000" pitchFamily="2" charset="2"/>
              <a:buChar char="§"/>
            </a:pPr>
            <a:r>
              <a:rPr lang="en-US" sz="2000" dirty="0"/>
              <a:t>Unit - $200</a:t>
            </a:r>
          </a:p>
          <a:p>
            <a:pPr lvl="1">
              <a:buFont typeface="Wingdings" panose="05000000000000000000" pitchFamily="2" charset="2"/>
              <a:buChar char="§"/>
            </a:pPr>
            <a:r>
              <a:rPr lang="en-US" sz="2000" dirty="0"/>
              <a:t>Integration - $600</a:t>
            </a:r>
          </a:p>
          <a:p>
            <a:pPr lvl="1">
              <a:buFont typeface="Wingdings" panose="05000000000000000000" pitchFamily="2" charset="2"/>
              <a:buChar char="§"/>
            </a:pPr>
            <a:r>
              <a:rPr lang="en-US" sz="2000" dirty="0"/>
              <a:t>User Acceptance - $6,000</a:t>
            </a:r>
          </a:p>
          <a:p>
            <a:pPr lvl="1">
              <a:buFont typeface="Wingdings" panose="05000000000000000000" pitchFamily="2" charset="2"/>
              <a:buChar char="§"/>
            </a:pPr>
            <a:r>
              <a:rPr lang="en-US" sz="2000" dirty="0"/>
              <a:t>Production - $100,000+</a:t>
            </a:r>
          </a:p>
          <a:p>
            <a:r>
              <a:rPr lang="en-US" sz="2000" dirty="0"/>
              <a:t>Performance issues are often the most difficult and expensive defects to fix. They are often not found until the application if running under production load… which is often only when it is in production.</a:t>
            </a:r>
          </a:p>
          <a:p>
            <a:r>
              <a:rPr lang="en-US" sz="2000" dirty="0"/>
              <a:t>The permutations of modern software features, data, tools, environments, etc. quickly becomes unmanageable. Testability needs to be goal of nearly all non-trivial applications. </a:t>
            </a:r>
          </a:p>
        </p:txBody>
      </p:sp>
    </p:spTree>
    <p:extLst>
      <p:ext uri="{BB962C8B-B14F-4D97-AF65-F5344CB8AC3E}">
        <p14:creationId xmlns:p14="http://schemas.microsoft.com/office/powerpoint/2010/main" val="34946772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 (continued)</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Developers need to be responsible for product quality. Tester should be able to minimize that chance that a defect makes it to production. </a:t>
            </a:r>
          </a:p>
          <a:p>
            <a:r>
              <a:rPr lang="en-US" sz="2000" dirty="0"/>
              <a:t>Dave Cutler of Windows NT fame had a quote. I wish I could remember the exact words, but it went something like, “I hate having testers because they give developers the false hope that someone else can save them from their sins.”</a:t>
            </a:r>
          </a:p>
        </p:txBody>
      </p:sp>
    </p:spTree>
    <p:extLst>
      <p:ext uri="{BB962C8B-B14F-4D97-AF65-F5344CB8AC3E}">
        <p14:creationId xmlns:p14="http://schemas.microsoft.com/office/powerpoint/2010/main" val="19097120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Re-engineering &amp; Refactoring</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Re-engineering: Maintaining current functionality while moving an application to a new technology</a:t>
            </a:r>
          </a:p>
          <a:p>
            <a:r>
              <a:rPr lang="en-US" sz="2000" dirty="0"/>
              <a:t>Refactoring: Maintaining current functionality while improving the code structure</a:t>
            </a:r>
          </a:p>
        </p:txBody>
      </p:sp>
    </p:spTree>
    <p:extLst>
      <p:ext uri="{BB962C8B-B14F-4D97-AF65-F5344CB8AC3E}">
        <p14:creationId xmlns:p14="http://schemas.microsoft.com/office/powerpoint/2010/main" val="34221147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Verification vs Validation</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Re-engineering: Maintaining current functionality while moving an application to a new technology</a:t>
            </a:r>
          </a:p>
          <a:p>
            <a:r>
              <a:rPr lang="en-US" sz="2000" dirty="0"/>
              <a:t>Refactoring: Maintaining current functionality while improving the code structure</a:t>
            </a:r>
          </a:p>
        </p:txBody>
      </p:sp>
    </p:spTree>
    <p:extLst>
      <p:ext uri="{BB962C8B-B14F-4D97-AF65-F5344CB8AC3E}">
        <p14:creationId xmlns:p14="http://schemas.microsoft.com/office/powerpoint/2010/main" val="26698097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35226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ms.businesswire.com/media/20130805005402/en/377993/5/SAFeBigPicChart.jpg?download=1">
            <a:extLst>
              <a:ext uri="{FF2B5EF4-FFF2-40B4-BE49-F238E27FC236}">
                <a16:creationId xmlns:a16="http://schemas.microsoft.com/office/drawing/2014/main" id="{C6378BA9-E201-48D6-9617-C429158A8F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7350" y="0"/>
            <a:ext cx="88757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94846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5798"/>
            <a:ext cx="10515600" cy="692398"/>
          </a:xfrm>
        </p:spPr>
        <p:txBody>
          <a:bodyPr anchor="ctr">
            <a:normAutofit/>
          </a:bodyPr>
          <a:lstStyle/>
          <a:p>
            <a:r>
              <a:rPr lang="en-US" sz="3200" dirty="0">
                <a:hlinkClick r:id="rId3"/>
              </a:rPr>
              <a:t>Waterfall</a:t>
            </a:r>
            <a:r>
              <a:rPr lang="en-US" sz="3200" dirty="0"/>
              <a:t> vs </a:t>
            </a:r>
            <a:r>
              <a:rPr lang="en-US" sz="3200" dirty="0">
                <a:hlinkClick r:id="rId4"/>
              </a:rPr>
              <a:t>Iterative</a:t>
            </a:r>
            <a:r>
              <a:rPr lang="en-US" sz="3200" dirty="0"/>
              <a:t> vs </a:t>
            </a:r>
            <a:r>
              <a:rPr lang="en-US" sz="3200" dirty="0">
                <a:hlinkClick r:id="rId5"/>
              </a:rPr>
              <a:t>Agile</a:t>
            </a:r>
            <a:r>
              <a:rPr lang="en-US" sz="3200" dirty="0"/>
              <a:t> Testing</a:t>
            </a:r>
          </a:p>
        </p:txBody>
      </p:sp>
      <p:graphicFrame>
        <p:nvGraphicFramePr>
          <p:cNvPr id="4" name="Content Placeholder 3"/>
          <p:cNvGraphicFramePr>
            <a:graphicFrameLocks noGrp="1"/>
          </p:cNvGraphicFramePr>
          <p:nvPr>
            <p:ph idx="1"/>
          </p:nvPr>
        </p:nvGraphicFramePr>
        <p:xfrm>
          <a:off x="838200" y="1038714"/>
          <a:ext cx="10515600" cy="5700649"/>
        </p:xfrm>
        <a:graphic>
          <a:graphicData uri="http://schemas.openxmlformats.org/drawingml/2006/table">
            <a:tbl>
              <a:tblPr firstRow="1" bandRow="1">
                <a:tableStyleId>{5C22544A-7EE6-4342-B048-85BDC9FD1C3A}</a:tableStyleId>
              </a:tblPr>
              <a:tblGrid>
                <a:gridCol w="1358245">
                  <a:extLst>
                    <a:ext uri="{9D8B030D-6E8A-4147-A177-3AD203B41FA5}">
                      <a16:colId xmlns:a16="http://schemas.microsoft.com/office/drawing/2014/main" val="20000"/>
                    </a:ext>
                  </a:extLst>
                </a:gridCol>
                <a:gridCol w="3044858">
                  <a:extLst>
                    <a:ext uri="{9D8B030D-6E8A-4147-A177-3AD203B41FA5}">
                      <a16:colId xmlns:a16="http://schemas.microsoft.com/office/drawing/2014/main" val="20001"/>
                    </a:ext>
                  </a:extLst>
                </a:gridCol>
                <a:gridCol w="3063711">
                  <a:extLst>
                    <a:ext uri="{9D8B030D-6E8A-4147-A177-3AD203B41FA5}">
                      <a16:colId xmlns:a16="http://schemas.microsoft.com/office/drawing/2014/main" val="20002"/>
                    </a:ext>
                  </a:extLst>
                </a:gridCol>
                <a:gridCol w="3048786">
                  <a:extLst>
                    <a:ext uri="{9D8B030D-6E8A-4147-A177-3AD203B41FA5}">
                      <a16:colId xmlns:a16="http://schemas.microsoft.com/office/drawing/2014/main" val="20003"/>
                    </a:ext>
                  </a:extLst>
                </a:gridCol>
              </a:tblGrid>
              <a:tr h="370840">
                <a:tc>
                  <a:txBody>
                    <a:bodyPr/>
                    <a:lstStyle/>
                    <a:p>
                      <a:pPr algn="ctr"/>
                      <a:endParaRPr lang="en-US" dirty="0"/>
                    </a:p>
                  </a:txBody>
                  <a:tcPr/>
                </a:tc>
                <a:tc>
                  <a:txBody>
                    <a:bodyPr/>
                    <a:lstStyle/>
                    <a:p>
                      <a:pPr algn="ctr"/>
                      <a:r>
                        <a:rPr lang="en-US" dirty="0"/>
                        <a:t>Waterfall</a:t>
                      </a:r>
                    </a:p>
                  </a:txBody>
                  <a:tcPr/>
                </a:tc>
                <a:tc>
                  <a:txBody>
                    <a:bodyPr/>
                    <a:lstStyle/>
                    <a:p>
                      <a:pPr algn="ctr"/>
                      <a:r>
                        <a:rPr lang="en-US" dirty="0"/>
                        <a:t>Iterative</a:t>
                      </a:r>
                    </a:p>
                  </a:txBody>
                  <a:tcPr/>
                </a:tc>
                <a:tc>
                  <a:txBody>
                    <a:bodyPr/>
                    <a:lstStyle/>
                    <a:p>
                      <a:pPr algn="ctr"/>
                      <a:r>
                        <a:rPr lang="en-US" dirty="0"/>
                        <a:t>Agile</a:t>
                      </a:r>
                    </a:p>
                  </a:txBody>
                  <a:tcPr/>
                </a:tc>
                <a:extLst>
                  <a:ext uri="{0D108BD9-81ED-4DB2-BD59-A6C34878D82A}">
                    <a16:rowId xmlns:a16="http://schemas.microsoft.com/office/drawing/2014/main" val="10000"/>
                  </a:ext>
                </a:extLst>
              </a:tr>
              <a:tr h="370840">
                <a:tc>
                  <a:txBody>
                    <a:bodyPr/>
                    <a:lstStyle/>
                    <a:p>
                      <a:r>
                        <a:rPr lang="en-US" sz="1600" dirty="0">
                          <a:latin typeface="+mn-lt"/>
                        </a:rPr>
                        <a:t>References</a:t>
                      </a:r>
                    </a:p>
                  </a:txBody>
                  <a:tcPr/>
                </a:tc>
                <a:tc>
                  <a:txBody>
                    <a:bodyPr/>
                    <a:lstStyle/>
                    <a:p>
                      <a:r>
                        <a:rPr lang="en-US" sz="1600" kern="1200" dirty="0">
                          <a:solidFill>
                            <a:schemeClr val="dk1"/>
                          </a:solidFill>
                          <a:effectLst/>
                          <a:latin typeface="+mn-lt"/>
                          <a:ea typeface="+mn-ea"/>
                          <a:cs typeface="+mn-cs"/>
                        </a:rPr>
                        <a:t>United States Department of Defense: </a:t>
                      </a:r>
                      <a:r>
                        <a:rPr lang="en-US" sz="1600" u="sng" kern="1200" dirty="0">
                          <a:solidFill>
                            <a:schemeClr val="dk1"/>
                          </a:solidFill>
                          <a:effectLst/>
                          <a:latin typeface="+mn-lt"/>
                          <a:ea typeface="+mn-ea"/>
                          <a:cs typeface="+mn-cs"/>
                          <a:hlinkClick r:id="rId6"/>
                        </a:rPr>
                        <a:t>DOD-STD-2167A</a:t>
                      </a:r>
                      <a:r>
                        <a:rPr lang="en-US" sz="1600" kern="1200" dirty="0">
                          <a:solidFill>
                            <a:schemeClr val="dk1"/>
                          </a:solidFill>
                          <a:effectLst/>
                          <a:latin typeface="+mn-lt"/>
                          <a:ea typeface="+mn-ea"/>
                          <a:cs typeface="+mn-cs"/>
                        </a:rPr>
                        <a:t> (1985)</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7" tooltip="Rational Unified Process"/>
                        </a:rPr>
                        <a:t>Rational Unified Process</a:t>
                      </a:r>
                      <a:r>
                        <a:rPr lang="en-US" sz="1600" kern="1200" dirty="0">
                          <a:solidFill>
                            <a:schemeClr val="dk1"/>
                          </a:solidFill>
                          <a:effectLst/>
                          <a:latin typeface="+mn-lt"/>
                          <a:ea typeface="+mn-ea"/>
                          <a:cs typeface="+mn-cs"/>
                        </a:rPr>
                        <a:t> (RUP) </a:t>
                      </a:r>
                    </a:p>
                    <a:p>
                      <a:r>
                        <a:rPr lang="en-US" sz="1600" u="sng" kern="1200" dirty="0">
                          <a:solidFill>
                            <a:schemeClr val="dk1"/>
                          </a:solidFill>
                          <a:effectLst/>
                          <a:latin typeface="+mn-lt"/>
                          <a:ea typeface="+mn-ea"/>
                          <a:cs typeface="+mn-cs"/>
                          <a:hlinkClick r:id="rId8" tooltip="Open Unified Process"/>
                        </a:rPr>
                        <a:t>Open Unified Process</a:t>
                      </a:r>
                      <a:r>
                        <a:rPr lang="en-US" sz="1600" kern="1200" dirty="0">
                          <a:solidFill>
                            <a:schemeClr val="dk1"/>
                          </a:solidFill>
                          <a:effectLst/>
                          <a:latin typeface="+mn-lt"/>
                          <a:ea typeface="+mn-ea"/>
                          <a:cs typeface="+mn-cs"/>
                        </a:rPr>
                        <a:t> </a:t>
                      </a:r>
                      <a:endParaRPr lang="en-US" sz="1600" dirty="0">
                        <a:latin typeface="+mn-lt"/>
                      </a:endParaRPr>
                    </a:p>
                  </a:txBody>
                  <a:tcPr/>
                </a:tc>
                <a:tc>
                  <a:txBody>
                    <a:bodyPr/>
                    <a:lstStyle/>
                    <a:p>
                      <a:r>
                        <a:rPr lang="en-US" sz="1600" u="sng" kern="1200" dirty="0">
                          <a:solidFill>
                            <a:schemeClr val="dk1"/>
                          </a:solidFill>
                          <a:effectLst/>
                          <a:latin typeface="+mn-lt"/>
                          <a:ea typeface="+mn-ea"/>
                          <a:cs typeface="+mn-cs"/>
                          <a:hlinkClick r:id="rId9" tooltip="Scrum (development)"/>
                        </a:rPr>
                        <a:t>Scrum</a:t>
                      </a:r>
                      <a:endParaRPr lang="en-US" sz="1600" u="sng" kern="1200" dirty="0">
                        <a:solidFill>
                          <a:schemeClr val="dk1"/>
                        </a:solidFill>
                        <a:effectLst/>
                        <a:latin typeface="+mn-lt"/>
                        <a:ea typeface="+mn-ea"/>
                        <a:cs typeface="+mn-cs"/>
                      </a:endParaRPr>
                    </a:p>
                    <a:p>
                      <a:r>
                        <a:rPr lang="en-US" sz="1600" kern="1200" dirty="0">
                          <a:solidFill>
                            <a:schemeClr val="dk1"/>
                          </a:solidFill>
                          <a:effectLst/>
                          <a:latin typeface="+mn-lt"/>
                          <a:ea typeface="+mn-ea"/>
                          <a:cs typeface="+mn-cs"/>
                          <a:hlinkClick r:id="rId10"/>
                        </a:rPr>
                        <a:t>Kanban</a:t>
                      </a:r>
                      <a:endParaRPr lang="en-US" sz="1600" kern="1200" dirty="0">
                        <a:solidFill>
                          <a:schemeClr val="dk1"/>
                        </a:solidFill>
                        <a:effectLst/>
                        <a:latin typeface="+mn-lt"/>
                        <a:ea typeface="+mn-ea"/>
                        <a:cs typeface="+mn-cs"/>
                      </a:endParaRPr>
                    </a:p>
                    <a:p>
                      <a:r>
                        <a:rPr lang="en-US" sz="1600" u="sng" kern="1200" dirty="0">
                          <a:solidFill>
                            <a:schemeClr val="dk1"/>
                          </a:solidFill>
                          <a:effectLst/>
                          <a:latin typeface="+mn-lt"/>
                          <a:ea typeface="+mn-ea"/>
                          <a:cs typeface="+mn-cs"/>
                          <a:hlinkClick r:id="rId11"/>
                        </a:rPr>
                        <a:t>Scaled Agile Framework (SAFe)</a:t>
                      </a:r>
                      <a:endParaRPr lang="en-US" sz="1600" dirty="0">
                        <a:latin typeface="+mn-lt"/>
                      </a:endParaRPr>
                    </a:p>
                  </a:txBody>
                  <a:tcPr/>
                </a:tc>
                <a:extLst>
                  <a:ext uri="{0D108BD9-81ED-4DB2-BD59-A6C34878D82A}">
                    <a16:rowId xmlns:a16="http://schemas.microsoft.com/office/drawing/2014/main" val="10001"/>
                  </a:ext>
                </a:extLst>
              </a:tr>
              <a:tr h="370840">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Priorities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Planning and predictability</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Architecture, modeling, and efficiency</a:t>
                      </a:r>
                      <a:r>
                        <a:rPr lang="en-US" sz="1600" baseline="0" dirty="0">
                          <a:effectLst/>
                          <a:latin typeface="+mn-lt"/>
                          <a:ea typeface="Calibri" panose="020F0502020204030204" pitchFamily="34" charset="0"/>
                          <a:cs typeface="Times New Roman" panose="02020603050405020304" pitchFamily="18" charset="0"/>
                        </a:rPr>
                        <a:t> through </a:t>
                      </a:r>
                      <a:r>
                        <a:rPr lang="en-US" sz="1600" dirty="0">
                          <a:effectLst/>
                          <a:latin typeface="+mn-lt"/>
                          <a:ea typeface="Calibri" panose="020F0502020204030204" pitchFamily="34" charset="0"/>
                          <a:cs typeface="Times New Roman" panose="02020603050405020304" pitchFamily="18" charset="0"/>
                        </a:rPr>
                        <a:t>early detection &amp; fixing of issues</a:t>
                      </a:r>
                    </a:p>
                  </a:txBody>
                  <a:tcPr marL="68580" marR="68580" marT="0" marB="0"/>
                </a:tc>
                <a:tc>
                  <a:txBody>
                    <a:bodyPr/>
                    <a:lstStyle/>
                    <a:p>
                      <a:pPr marL="0" marR="0">
                        <a:lnSpc>
                          <a:spcPct val="107000"/>
                        </a:lnSpc>
                        <a:spcBef>
                          <a:spcPts val="0"/>
                        </a:spcBef>
                        <a:spcAft>
                          <a:spcPts val="0"/>
                        </a:spcAft>
                      </a:pPr>
                      <a:r>
                        <a:rPr lang="en-US" sz="1600" dirty="0">
                          <a:effectLst/>
                          <a:latin typeface="+mn-lt"/>
                          <a:ea typeface="Calibri" panose="020F0502020204030204" pitchFamily="34" charset="0"/>
                          <a:cs typeface="Times New Roman" panose="02020603050405020304" pitchFamily="18" charset="0"/>
                        </a:rPr>
                        <a:t>Responsiveness</a:t>
                      </a:r>
                      <a:r>
                        <a:rPr lang="en-US" sz="1600" baseline="0" dirty="0">
                          <a:effectLst/>
                          <a:latin typeface="+mn-lt"/>
                          <a:ea typeface="Calibri" panose="020F0502020204030204" pitchFamily="34" charset="0"/>
                          <a:cs typeface="Times New Roman" panose="02020603050405020304" pitchFamily="18" charset="0"/>
                        </a:rPr>
                        <a:t> to feedback, e</a:t>
                      </a:r>
                      <a:r>
                        <a:rPr lang="en-US" sz="16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600" baseline="0" dirty="0">
                          <a:effectLst/>
                          <a:latin typeface="+mn-lt"/>
                          <a:ea typeface="Calibri" panose="020F0502020204030204" pitchFamily="34" charset="0"/>
                          <a:cs typeface="Times New Roman" panose="02020603050405020304" pitchFamily="18" charset="0"/>
                        </a:rPr>
                        <a:t> issues</a:t>
                      </a:r>
                      <a:endParaRPr lang="en-US" sz="1600" dirty="0">
                        <a:effectLst/>
                        <a:latin typeface="+mn-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70840">
                <a:tc>
                  <a:txBody>
                    <a:bodyPr/>
                    <a:lstStyle/>
                    <a:p>
                      <a:r>
                        <a:rPr lang="en-US" sz="1600" dirty="0"/>
                        <a:t>Principles</a:t>
                      </a:r>
                    </a:p>
                  </a:txBody>
                  <a:tcPr marL="68580" marR="68580" marT="0" marB="0"/>
                </a:tc>
                <a:tc>
                  <a:txBody>
                    <a:bodyPr/>
                    <a:lstStyle/>
                    <a:p>
                      <a:r>
                        <a:rPr lang="en-US" sz="1600" kern="1200" dirty="0">
                          <a:solidFill>
                            <a:schemeClr val="dk1"/>
                          </a:solidFill>
                          <a:effectLst/>
                          <a:latin typeface="+mn-lt"/>
                          <a:ea typeface="+mn-ea"/>
                          <a:cs typeface="+mn-cs"/>
                        </a:rPr>
                        <a:t>Execute phases sequentially: </a:t>
                      </a:r>
                    </a:p>
                    <a:p>
                      <a:pPr marL="342900" indent="-342900">
                        <a:buFont typeface="+mj-lt"/>
                        <a:buAutoNum type="arabicPeriod"/>
                      </a:pPr>
                      <a:r>
                        <a:rPr lang="en-US" sz="1600" kern="1200" dirty="0">
                          <a:solidFill>
                            <a:schemeClr val="dk1"/>
                          </a:solidFill>
                          <a:effectLst/>
                          <a:latin typeface="+mn-lt"/>
                          <a:ea typeface="+mn-ea"/>
                          <a:cs typeface="+mn-cs"/>
                        </a:rPr>
                        <a:t>Requirements </a:t>
                      </a:r>
                    </a:p>
                    <a:p>
                      <a:pPr marL="342900" indent="-342900">
                        <a:buFont typeface="+mj-lt"/>
                        <a:buAutoNum type="arabicPeriod"/>
                      </a:pPr>
                      <a:r>
                        <a:rPr lang="en-US" sz="1600" kern="1200" dirty="0">
                          <a:solidFill>
                            <a:schemeClr val="dk1"/>
                          </a:solidFill>
                          <a:effectLst/>
                          <a:latin typeface="+mn-lt"/>
                          <a:ea typeface="+mn-ea"/>
                          <a:cs typeface="+mn-cs"/>
                        </a:rPr>
                        <a:t>Analysis </a:t>
                      </a:r>
                    </a:p>
                    <a:p>
                      <a:pPr marL="342900" indent="-342900">
                        <a:buFont typeface="+mj-lt"/>
                        <a:buAutoNum type="arabicPeriod"/>
                      </a:pPr>
                      <a:r>
                        <a:rPr lang="en-US" sz="1600" kern="1200" dirty="0">
                          <a:solidFill>
                            <a:schemeClr val="dk1"/>
                          </a:solidFill>
                          <a:effectLst/>
                          <a:latin typeface="+mn-lt"/>
                          <a:ea typeface="+mn-ea"/>
                          <a:cs typeface="+mn-cs"/>
                        </a:rPr>
                        <a:t>Design </a:t>
                      </a:r>
                    </a:p>
                    <a:p>
                      <a:pPr marL="342900" indent="-342900">
                        <a:buFont typeface="+mj-lt"/>
                        <a:buAutoNum type="arabicPeriod"/>
                      </a:pPr>
                      <a:r>
                        <a:rPr lang="en-US" sz="1600" kern="1200" dirty="0">
                          <a:solidFill>
                            <a:schemeClr val="dk1"/>
                          </a:solidFill>
                          <a:effectLst/>
                          <a:latin typeface="+mn-lt"/>
                          <a:ea typeface="+mn-ea"/>
                          <a:cs typeface="+mn-cs"/>
                        </a:rPr>
                        <a:t>Coding </a:t>
                      </a:r>
                    </a:p>
                    <a:p>
                      <a:pPr marL="342900" indent="-342900">
                        <a:buFont typeface="+mj-lt"/>
                        <a:buAutoNum type="arabicPeriod"/>
                      </a:pPr>
                      <a:r>
                        <a:rPr lang="en-US" sz="1600" kern="1200" dirty="0">
                          <a:solidFill>
                            <a:schemeClr val="dk1"/>
                          </a:solidFill>
                          <a:effectLst/>
                          <a:latin typeface="+mn-lt"/>
                          <a:ea typeface="+mn-ea"/>
                          <a:cs typeface="+mn-cs"/>
                        </a:rPr>
                        <a:t>Testing </a:t>
                      </a:r>
                    </a:p>
                    <a:p>
                      <a:pPr marL="342900" indent="-342900">
                        <a:buFont typeface="+mj-lt"/>
                        <a:buAutoNum type="arabicPeriod"/>
                      </a:pPr>
                      <a:r>
                        <a:rPr lang="en-US" sz="1600" kern="1200" dirty="0">
                          <a:solidFill>
                            <a:schemeClr val="dk1"/>
                          </a:solidFill>
                          <a:effectLst/>
                          <a:latin typeface="+mn-lt"/>
                          <a:ea typeface="+mn-ea"/>
                          <a:cs typeface="+mn-cs"/>
                        </a:rPr>
                        <a:t>and Operations </a:t>
                      </a:r>
                    </a:p>
                    <a:p>
                      <a:pPr>
                        <a:spcBef>
                          <a:spcPts val="600"/>
                        </a:spcBef>
                      </a:pPr>
                      <a:r>
                        <a:rPr lang="en-US" sz="1600" kern="1200" dirty="0">
                          <a:solidFill>
                            <a:schemeClr val="dk1"/>
                          </a:solidFill>
                          <a:effectLst/>
                          <a:latin typeface="+mn-lt"/>
                          <a:ea typeface="+mn-ea"/>
                          <a:cs typeface="+mn-cs"/>
                        </a:rPr>
                        <a:t>Define and commit to Scope, Cost, and Timeline “early” </a:t>
                      </a:r>
                    </a:p>
                    <a:p>
                      <a:pPr>
                        <a:spcBef>
                          <a:spcPts val="600"/>
                        </a:spcBef>
                      </a:pPr>
                      <a:r>
                        <a:rPr lang="en-US" sz="1600" kern="1200" dirty="0">
                          <a:solidFill>
                            <a:schemeClr val="dk1"/>
                          </a:solidFill>
                          <a:effectLst/>
                          <a:latin typeface="+mn-lt"/>
                          <a:ea typeface="+mn-ea"/>
                          <a:cs typeface="+mn-cs"/>
                        </a:rPr>
                        <a:t>Implement strict Change Control</a:t>
                      </a:r>
                    </a:p>
                  </a:txBody>
                  <a:tcPr marL="68580" marR="68580" marT="0" marB="0"/>
                </a:tc>
                <a:tc>
                  <a:txBody>
                    <a:bodyPr/>
                    <a:lstStyle/>
                    <a:p>
                      <a:pPr>
                        <a:spcBef>
                          <a:spcPts val="600"/>
                        </a:spcBef>
                      </a:pPr>
                      <a:r>
                        <a:rPr lang="en-US" sz="1600" dirty="0"/>
                        <a:t>Develop and test iteratively</a:t>
                      </a:r>
                    </a:p>
                    <a:p>
                      <a:pPr>
                        <a:spcBef>
                          <a:spcPts val="600"/>
                        </a:spcBef>
                      </a:pPr>
                      <a:r>
                        <a:rPr lang="en-US" sz="1600" dirty="0"/>
                        <a:t>Manage requirements</a:t>
                      </a:r>
                    </a:p>
                    <a:p>
                      <a:pPr>
                        <a:spcBef>
                          <a:spcPts val="600"/>
                        </a:spcBef>
                      </a:pPr>
                      <a:r>
                        <a:rPr lang="en-US" sz="1600" dirty="0"/>
                        <a:t>Use components</a:t>
                      </a:r>
                    </a:p>
                    <a:p>
                      <a:pPr>
                        <a:spcBef>
                          <a:spcPts val="600"/>
                        </a:spcBef>
                      </a:pPr>
                      <a:r>
                        <a:rPr lang="en-US" sz="1600" dirty="0"/>
                        <a:t>Model visually</a:t>
                      </a:r>
                    </a:p>
                    <a:p>
                      <a:pPr>
                        <a:spcBef>
                          <a:spcPts val="600"/>
                        </a:spcBef>
                      </a:pPr>
                      <a:r>
                        <a:rPr lang="en-US" sz="1600" dirty="0"/>
                        <a:t>Verify quality</a:t>
                      </a:r>
                    </a:p>
                    <a:p>
                      <a:pPr>
                        <a:spcBef>
                          <a:spcPts val="600"/>
                        </a:spcBef>
                      </a:pPr>
                      <a:r>
                        <a:rPr lang="en-US" sz="1600" dirty="0"/>
                        <a:t>Control changes</a:t>
                      </a:r>
                    </a:p>
                    <a:p>
                      <a:endParaRPr lang="en-US" sz="1600" dirty="0"/>
                    </a:p>
                  </a:txBody>
                  <a:tcPr marL="68580" marR="68580" marT="0" marB="0"/>
                </a:tc>
                <a:tc>
                  <a:txBody>
                    <a:bodyPr/>
                    <a:lstStyle/>
                    <a:p>
                      <a:pPr>
                        <a:spcBef>
                          <a:spcPts val="400"/>
                        </a:spcBef>
                      </a:pPr>
                      <a:r>
                        <a:rPr lang="en-US" sz="16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Capture lightweight near</a:t>
                      </a:r>
                      <a:r>
                        <a:rPr lang="en-US" sz="1600" baseline="0" dirty="0"/>
                        <a:t> term</a:t>
                      </a:r>
                      <a:r>
                        <a:rPr lang="en-US" sz="1600" dirty="0"/>
                        <a:t> requirements </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Empower teams</a:t>
                      </a:r>
                    </a:p>
                    <a:p>
                      <a:pPr marL="0" marR="0" indent="0" algn="l" defTabSz="914400" rtl="0" eaLnBrk="1" fontAlgn="auto" latinLnBrk="0" hangingPunct="1">
                        <a:lnSpc>
                          <a:spcPct val="100000"/>
                        </a:lnSpc>
                        <a:spcBef>
                          <a:spcPts val="400"/>
                        </a:spcBef>
                        <a:spcAft>
                          <a:spcPts val="0"/>
                        </a:spcAft>
                        <a:buClrTx/>
                        <a:buSzTx/>
                        <a:buFontTx/>
                        <a:buNone/>
                        <a:tabLst/>
                        <a:defRPr/>
                      </a:pPr>
                      <a:r>
                        <a:rPr lang="en-US" sz="1600" dirty="0"/>
                        <a:t>Allow requirements to evolve but maintain fixed timelines</a:t>
                      </a:r>
                    </a:p>
                    <a:p>
                      <a:pPr>
                        <a:spcBef>
                          <a:spcPts val="400"/>
                        </a:spcBef>
                      </a:pPr>
                      <a:r>
                        <a:rPr lang="en-US" sz="1600" dirty="0"/>
                        <a:t>Apply engineering</a:t>
                      </a:r>
                      <a:r>
                        <a:rPr lang="en-US" sz="1600" baseline="0" dirty="0"/>
                        <a:t> practices and </a:t>
                      </a:r>
                      <a:r>
                        <a:rPr lang="en-US" sz="1600" dirty="0"/>
                        <a:t>systems thinking (e.g. TDD)</a:t>
                      </a:r>
                    </a:p>
                    <a:p>
                      <a:pPr>
                        <a:spcBef>
                          <a:spcPts val="400"/>
                        </a:spcBef>
                      </a:pPr>
                      <a:r>
                        <a:rPr lang="en-US" sz="1600" dirty="0"/>
                        <a:t>Integrate early user feedback into remaining plan </a:t>
                      </a:r>
                    </a:p>
                    <a:p>
                      <a:pPr>
                        <a:spcBef>
                          <a:spcPts val="400"/>
                        </a:spcBef>
                      </a:pPr>
                      <a:r>
                        <a:rPr lang="en-US" sz="1600" dirty="0"/>
                        <a:t>Maintain a collaborative approach between all stakeholders</a:t>
                      </a:r>
                    </a:p>
                  </a:txBody>
                  <a:tcPr marL="68580" marR="68580" marT="0" marB="0"/>
                </a:tc>
                <a:extLst>
                  <a:ext uri="{0D108BD9-81ED-4DB2-BD59-A6C34878D82A}">
                    <a16:rowId xmlns:a16="http://schemas.microsoft.com/office/drawing/2014/main" val="10003"/>
                  </a:ext>
                </a:extLst>
              </a:tr>
            </a:tbl>
          </a:graphicData>
        </a:graphic>
      </p:graphicFrame>
      <p:sp>
        <p:nvSpPr>
          <p:cNvPr id="3" name="Rectangle 2"/>
          <p:cNvSpPr/>
          <p:nvPr/>
        </p:nvSpPr>
        <p:spPr>
          <a:xfrm>
            <a:off x="2216888" y="4502888"/>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261344" y="3289005"/>
            <a:ext cx="3003698" cy="249865"/>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307572" y="3289005"/>
            <a:ext cx="3003698" cy="47492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216888" y="5626904"/>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61344" y="4889713"/>
            <a:ext cx="3003698" cy="249865"/>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307572" y="5199829"/>
            <a:ext cx="3003698" cy="1025534"/>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0915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include:</a:t>
            </a:r>
          </a:p>
          <a:p>
            <a:r>
              <a:rPr lang="en-US" sz="2000" u="sng" dirty="0"/>
              <a:t>Unit Testing</a:t>
            </a:r>
            <a:r>
              <a:rPr lang="en-US" sz="2000" dirty="0"/>
              <a:t>: developer testing  their own code</a:t>
            </a:r>
          </a:p>
          <a:p>
            <a:r>
              <a:rPr lang="en-US" sz="2000" u="sng" dirty="0"/>
              <a:t>Integration Testing:</a:t>
            </a:r>
            <a:r>
              <a:rPr lang="en-US" sz="2000" dirty="0"/>
              <a:t> development team testing their full code</a:t>
            </a:r>
          </a:p>
          <a:p>
            <a:r>
              <a:rPr lang="en-US" sz="2000" u="sng" dirty="0"/>
              <a:t>System Testing</a:t>
            </a:r>
            <a:r>
              <a:rPr lang="en-US" sz="2000" dirty="0"/>
              <a:t>: multiple development teams testing a full system or systems</a:t>
            </a:r>
          </a:p>
          <a:p>
            <a:r>
              <a:rPr lang="en-US" sz="2000" u="sng" dirty="0"/>
              <a:t>Performance Testing</a:t>
            </a:r>
            <a:r>
              <a:rPr lang="en-US" sz="2000" dirty="0"/>
              <a:t>: testing performance at the Unit, Integration, and/or System level</a:t>
            </a:r>
          </a:p>
          <a:p>
            <a:pPr marL="0" indent="0">
              <a:buNone/>
            </a:pPr>
            <a:endParaRPr lang="en-US" sz="2000" dirty="0"/>
          </a:p>
          <a:p>
            <a:r>
              <a:rPr lang="en-US" sz="2000" u="sng" dirty="0"/>
              <a:t>Manual Testing</a:t>
            </a:r>
            <a:r>
              <a:rPr lang="en-US" sz="2000" dirty="0"/>
              <a:t>: a person using the application often running test scenarios</a:t>
            </a:r>
          </a:p>
          <a:p>
            <a:r>
              <a:rPr lang="en-US" sz="2000" u="sng" dirty="0"/>
              <a:t>Automated Testing</a:t>
            </a:r>
            <a:r>
              <a:rPr lang="en-US" sz="2000" dirty="0"/>
              <a:t>: a group of automated tests that run on the application in the Unit, Integration, System, or Performance testing areas</a:t>
            </a:r>
          </a:p>
          <a:p>
            <a:pPr lvl="1"/>
            <a:r>
              <a:rPr lang="en-US" sz="1600" dirty="0"/>
              <a:t>UI Automated Testing attempts to exercise the application be reproducing user events (key &amp; mouse events)</a:t>
            </a:r>
          </a:p>
          <a:p>
            <a:pPr lvl="1"/>
            <a:r>
              <a:rPr lang="en-US" sz="1600" dirty="0"/>
              <a:t>API Automated Testing occurs at the function/method API level (JUnit for example)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0342044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(continued):</a:t>
            </a:r>
          </a:p>
          <a:p>
            <a:r>
              <a:rPr lang="en-US" sz="2000" u="sng" dirty="0"/>
              <a:t>Verification</a:t>
            </a:r>
            <a:r>
              <a:rPr lang="en-US" sz="2000" dirty="0"/>
              <a:t>: does the application perform as expected</a:t>
            </a:r>
          </a:p>
          <a:p>
            <a:r>
              <a:rPr lang="en-US" sz="2000" u="sng" dirty="0"/>
              <a:t>Validation</a:t>
            </a:r>
            <a:r>
              <a:rPr lang="en-US" sz="2000" dirty="0"/>
              <a:t>: does the application provide the business benefit that was expected</a:t>
            </a:r>
          </a:p>
          <a:p>
            <a:r>
              <a:rPr lang="en-US" sz="2000" u="sng" dirty="0"/>
              <a:t>Behavioral Testing</a:t>
            </a:r>
            <a:r>
              <a:rPr lang="en-US" sz="2000" dirty="0"/>
              <a:t>: verifying that the correct functions were called with the correct parameters</a:t>
            </a:r>
          </a:p>
          <a:p>
            <a:r>
              <a:rPr lang="en-US" sz="2000" u="sng" dirty="0"/>
              <a:t>State Testing</a:t>
            </a:r>
            <a:r>
              <a:rPr lang="en-US" sz="2000" dirty="0"/>
              <a:t>: focuses on the results of those calls </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182881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Software Development Language</a:t>
            </a:r>
          </a:p>
          <a:p>
            <a:pPr marL="0" indent="0" algn="ctr">
              <a:buNone/>
            </a:pPr>
            <a:r>
              <a:rPr lang="en-US" sz="4400" dirty="0">
                <a:latin typeface="+mj-lt"/>
              </a:rPr>
              <a:t>Characteristics &amp; Categorizations</a:t>
            </a:r>
          </a:p>
        </p:txBody>
      </p:sp>
    </p:spTree>
    <p:extLst>
      <p:ext uri="{BB962C8B-B14F-4D97-AF65-F5344CB8AC3E}">
        <p14:creationId xmlns:p14="http://schemas.microsoft.com/office/powerpoint/2010/main" val="15767775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346873"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Automated testing has become a more important part of  effective software testing. The pros of Automated Testing include:</a:t>
            </a:r>
          </a:p>
          <a:p>
            <a:r>
              <a:rPr lang="en-US" sz="2000" dirty="0"/>
              <a:t>Repeatable tests that are quick to run and can support Iterative and Agile development</a:t>
            </a:r>
          </a:p>
          <a:p>
            <a:r>
              <a:rPr lang="en-US" sz="2000" dirty="0"/>
              <a:t>Very effective in validating environments and doing “smoke tests” to make sure a new build meets a minimal set of requirements</a:t>
            </a:r>
          </a:p>
          <a:p>
            <a:r>
              <a:rPr lang="en-US" sz="2000" dirty="0"/>
              <a:t>Supports Performance Testing very effectively</a:t>
            </a:r>
          </a:p>
          <a:p>
            <a:r>
              <a:rPr lang="en-US" sz="2000" dirty="0"/>
              <a:t>Very inexpensive and quick to repeat testing and validate fixes</a:t>
            </a:r>
          </a:p>
          <a:p>
            <a:r>
              <a:rPr lang="en-US" sz="2000" dirty="0"/>
              <a:t>Various implications include UI, API, and Unit automation tests… each has a very different set of pros and cons</a:t>
            </a:r>
          </a:p>
          <a:p>
            <a:endParaRPr lang="en-US" sz="2000" dirty="0"/>
          </a:p>
          <a:p>
            <a:endParaRPr lang="en-US" sz="2000" dirty="0"/>
          </a:p>
          <a:p>
            <a:endParaRPr lang="en-US" sz="2000" dirty="0"/>
          </a:p>
          <a:p>
            <a:endParaRPr lang="en-US" sz="2000" dirty="0"/>
          </a:p>
          <a:p>
            <a:pPr marL="0" indent="0">
              <a:buNone/>
            </a:pPr>
            <a:endParaRPr lang="en-US" sz="2000" dirty="0"/>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7452577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749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Some of  the benefits of Automated Testing have been oversold. Some of the challenges include:</a:t>
            </a:r>
          </a:p>
          <a:p>
            <a:r>
              <a:rPr lang="en-US" sz="2000" dirty="0"/>
              <a:t>Developers rarely can come up with scenarios in scripts that they would not already have tested in their normal unit testing… they often don’t know what they don’t know </a:t>
            </a:r>
          </a:p>
          <a:p>
            <a:r>
              <a:rPr lang="en-US" sz="2000" dirty="0"/>
              <a:t>UI focused Automated Testing (key &amp; mouse events) are often challenging and create/</a:t>
            </a:r>
            <a:r>
              <a:rPr lang="en-US" sz="2000" u="sng" dirty="0"/>
              <a:t>maintain</a:t>
            </a:r>
            <a:r>
              <a:rPr lang="en-US" sz="2000" dirty="0"/>
              <a:t> a great number of false-positives</a:t>
            </a:r>
          </a:p>
          <a:p>
            <a:r>
              <a:rPr lang="en-US" sz="2000" dirty="0"/>
              <a:t>API Level Automated Testing (i.e. REST) scripts are often more useful and easier to maintain</a:t>
            </a:r>
          </a:p>
          <a:p>
            <a:r>
              <a:rPr lang="en-US" sz="2000" dirty="0"/>
              <a:t>Environmental verification, API, and finally UI Automated testing is generally the best order to show value quickly with Automated Testing</a:t>
            </a:r>
          </a:p>
          <a:p>
            <a:r>
              <a:rPr lang="en-US" sz="2000" dirty="0"/>
              <a:t>Automated Testing investment is often not prioritized or tracked so it is difficult to know its effectiveness</a:t>
            </a:r>
          </a:p>
          <a:p>
            <a:r>
              <a:rPr lang="en-US" sz="2000" dirty="0"/>
              <a:t>Scripts can be expensive to develop and maintain</a:t>
            </a:r>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26013540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Unit Testing Example: JUnit</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6558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JUnit </a:t>
            </a:r>
            <a:r>
              <a:rPr lang="en-US" sz="2000" dirty="0">
                <a:hlinkClick r:id="rId3"/>
              </a:rPr>
              <a:t>[link]</a:t>
            </a:r>
            <a:r>
              <a:rPr lang="en-US" sz="2000" dirty="0"/>
              <a:t> is a Automated Testing framework focused on developing and running Unit test for Java applications. JUnit:</a:t>
            </a:r>
          </a:p>
          <a:p>
            <a:r>
              <a:rPr lang="en-US" sz="2000" dirty="0"/>
              <a:t>Is a Java opensource extension</a:t>
            </a:r>
          </a:p>
          <a:p>
            <a:r>
              <a:rPr lang="en-US" sz="2000" dirty="0"/>
              <a:t>Provides annotations to identify test methods.</a:t>
            </a:r>
          </a:p>
          <a:p>
            <a:r>
              <a:rPr lang="en-US" sz="2000" dirty="0"/>
              <a:t>Provides assertions for testing expected results.</a:t>
            </a:r>
          </a:p>
          <a:p>
            <a:r>
              <a:rPr lang="en-US" sz="2000" dirty="0"/>
              <a:t>Provides test runners for running tests.</a:t>
            </a:r>
          </a:p>
          <a:p>
            <a:r>
              <a:rPr lang="en-US" sz="2000" dirty="0"/>
              <a:t>JUnit tests allow you to write codes faster, which increases quality.</a:t>
            </a:r>
          </a:p>
          <a:p>
            <a:r>
              <a:rPr lang="en-US" sz="2000" dirty="0"/>
              <a:t>JUnit is elegantly simple. It is less complex and takes less time.</a:t>
            </a:r>
          </a:p>
          <a:p>
            <a:r>
              <a:rPr lang="en-US" sz="2000" dirty="0"/>
              <a:t>JUnit tests can be run automatically and they check their own results and provide immediate feedback. There's no need to manually comb through a report of test results</a:t>
            </a:r>
          </a:p>
        </p:txBody>
      </p:sp>
      <p:pic>
        <p:nvPicPr>
          <p:cNvPr id="8" name="Picture 7"/>
          <p:cNvPicPr>
            <a:picLocks noChangeAspect="1"/>
          </p:cNvPicPr>
          <p:nvPr/>
        </p:nvPicPr>
        <p:blipFill>
          <a:blip r:embed="rId4"/>
          <a:stretch>
            <a:fillRect/>
          </a:stretch>
        </p:blipFill>
        <p:spPr>
          <a:xfrm>
            <a:off x="7814582" y="1525772"/>
            <a:ext cx="4114800" cy="2482445"/>
          </a:xfrm>
          <a:prstGeom prst="rect">
            <a:avLst/>
          </a:prstGeom>
        </p:spPr>
      </p:pic>
    </p:spTree>
    <p:extLst>
      <p:ext uri="{BB962C8B-B14F-4D97-AF65-F5344CB8AC3E}">
        <p14:creationId xmlns:p14="http://schemas.microsoft.com/office/powerpoint/2010/main" val="16849647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Final Thoughts:</a:t>
            </a:r>
            <a:br>
              <a:rPr lang="en-US" sz="4000" dirty="0"/>
            </a:br>
            <a:r>
              <a:rPr lang="en-US" sz="4000" dirty="0"/>
              <a:t>Test-driven Development (TDD)</a:t>
            </a:r>
          </a:p>
        </p:txBody>
      </p:sp>
    </p:spTree>
    <p:extLst>
      <p:ext uri="{BB962C8B-B14F-4D97-AF65-F5344CB8AC3E}">
        <p14:creationId xmlns:p14="http://schemas.microsoft.com/office/powerpoint/2010/main" val="1009028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1AB7F5B-4495-498D-9228-FE0FCE273C43}"/>
              </a:ext>
            </a:extLst>
          </p:cNvPr>
          <p:cNvSpPr>
            <a:spLocks noGrp="1"/>
          </p:cNvSpPr>
          <p:nvPr>
            <p:ph type="title"/>
          </p:nvPr>
        </p:nvSpPr>
        <p:spPr>
          <a:xfrm>
            <a:off x="736525" y="674261"/>
            <a:ext cx="7829005" cy="757272"/>
          </a:xfrm>
        </p:spPr>
        <p:txBody>
          <a:bodyPr>
            <a:normAutofit/>
          </a:bodyPr>
          <a:lstStyle/>
          <a:p>
            <a:r>
              <a:rPr lang="en-US" sz="3600" dirty="0"/>
              <a:t>Class Session Check List</a:t>
            </a:r>
            <a:endParaRPr lang="en-US" sz="3600" b="1" i="1" u="sng" dirty="0"/>
          </a:p>
        </p:txBody>
      </p:sp>
      <p:sp>
        <p:nvSpPr>
          <p:cNvPr id="5" name="Content Placeholder 2">
            <a:extLst>
              <a:ext uri="{FF2B5EF4-FFF2-40B4-BE49-F238E27FC236}">
                <a16:creationId xmlns:a16="http://schemas.microsoft.com/office/drawing/2014/main" id="{A3AEDF17-A7EB-42B8-A3CF-77C0E99B49FB}"/>
              </a:ext>
            </a:extLst>
          </p:cNvPr>
          <p:cNvSpPr>
            <a:spLocks noGrp="1"/>
          </p:cNvSpPr>
          <p:nvPr>
            <p:ph idx="1"/>
          </p:nvPr>
        </p:nvSpPr>
        <p:spPr>
          <a:xfrm>
            <a:off x="736525" y="1601733"/>
            <a:ext cx="10718950" cy="4759975"/>
          </a:xfrm>
        </p:spPr>
        <p:txBody>
          <a:bodyPr vert="horz" lIns="91440" tIns="45720" rIns="91440" bIns="45720" rtlCol="0" anchor="t">
            <a:noAutofit/>
          </a:bodyPr>
          <a:lstStyle/>
          <a:p>
            <a:pPr marL="0" indent="0">
              <a:spcBef>
                <a:spcPts val="0"/>
              </a:spcBef>
              <a:buNone/>
            </a:pPr>
            <a:r>
              <a:rPr lang="en-US" sz="2000" u="sng" dirty="0"/>
              <a:t>Everyone:</a:t>
            </a:r>
          </a:p>
          <a:p>
            <a:pPr>
              <a:spcBef>
                <a:spcPts val="600"/>
              </a:spcBef>
              <a:buFont typeface="Wingdings" pitchFamily="2" charset="2"/>
              <a:buChar char="§"/>
            </a:pPr>
            <a:r>
              <a:rPr lang="en-US" sz="2000" b="1" i="1" u="sng" dirty="0"/>
              <a:t>Sign into our Zoom meeting using your preferred first name and last name</a:t>
            </a:r>
          </a:p>
          <a:p>
            <a:pPr>
              <a:spcBef>
                <a:spcPts val="600"/>
              </a:spcBef>
              <a:buFont typeface="Wingdings" pitchFamily="2" charset="2"/>
              <a:buChar char="§"/>
            </a:pPr>
            <a:r>
              <a:rPr lang="en-US" sz="2000" b="1" i="1" u="sng" dirty="0"/>
              <a:t>Make sure your Zoom profile email address is your Lewis University email address</a:t>
            </a:r>
          </a:p>
          <a:p>
            <a:pPr>
              <a:spcBef>
                <a:spcPts val="600"/>
              </a:spcBef>
              <a:buFont typeface="Wingdings" pitchFamily="2" charset="2"/>
              <a:buChar char="§"/>
            </a:pPr>
            <a:r>
              <a:rPr lang="en-US" sz="2000" dirty="0"/>
              <a:t>Make sure that you can see the group chat was well as the shared content</a:t>
            </a:r>
          </a:p>
          <a:p>
            <a:pPr>
              <a:spcBef>
                <a:spcPts val="600"/>
              </a:spcBef>
              <a:buFont typeface="Wingdings" pitchFamily="2" charset="2"/>
              <a:buChar char="§"/>
            </a:pPr>
            <a:r>
              <a:rPr lang="en-US" sz="2000" dirty="0"/>
              <a:t>Update your Zoom profile so that it includes a representative picture of yourself</a:t>
            </a:r>
          </a:p>
          <a:p>
            <a:pPr>
              <a:spcBef>
                <a:spcPts val="600"/>
              </a:spcBef>
              <a:buFont typeface="Wingdings" pitchFamily="2" charset="2"/>
              <a:buChar char="§"/>
            </a:pPr>
            <a:r>
              <a:rPr lang="en-US" sz="2000" dirty="0"/>
              <a:t>You will need to be able to effectively listen, speak, and share your computer screen</a:t>
            </a:r>
          </a:p>
          <a:p>
            <a:pPr>
              <a:spcBef>
                <a:spcPts val="600"/>
              </a:spcBef>
              <a:buFont typeface="Wingdings" pitchFamily="2" charset="2"/>
              <a:buChar char="§"/>
            </a:pPr>
            <a:r>
              <a:rPr lang="en-US" sz="2000" dirty="0"/>
              <a:t>Leave your camera on as appropriate to show engagement and encourage interactive discussion</a:t>
            </a:r>
          </a:p>
          <a:p>
            <a:pPr marL="0" indent="0">
              <a:spcBef>
                <a:spcPts val="0"/>
              </a:spcBef>
              <a:buNone/>
            </a:pPr>
            <a:endParaRPr lang="en-US" sz="2000" dirty="0"/>
          </a:p>
          <a:p>
            <a:pPr marL="0" indent="0">
              <a:spcBef>
                <a:spcPts val="0"/>
              </a:spcBef>
              <a:buNone/>
            </a:pPr>
            <a:r>
              <a:rPr lang="en-US" sz="2000" u="sng" dirty="0"/>
              <a:t>In person participants:</a:t>
            </a:r>
            <a:endParaRPr lang="en-US" sz="2000" dirty="0"/>
          </a:p>
          <a:p>
            <a:pPr>
              <a:spcBef>
                <a:spcPts val="600"/>
              </a:spcBef>
              <a:buFont typeface="Wingdings" pitchFamily="2" charset="2"/>
              <a:buChar char="§"/>
            </a:pPr>
            <a:r>
              <a:rPr lang="en-US" sz="2000" dirty="0"/>
              <a:t>Make sure that your microphone and speakers are muted/off</a:t>
            </a:r>
          </a:p>
          <a:p>
            <a:pPr>
              <a:spcBef>
                <a:spcPts val="600"/>
              </a:spcBef>
              <a:buFont typeface="Wingdings" pitchFamily="2" charset="2"/>
              <a:buChar char="§"/>
            </a:pPr>
            <a:r>
              <a:rPr lang="en-US" sz="2000" dirty="0"/>
              <a:t>Sit in a good spot near the classroom microphone if possible</a:t>
            </a:r>
            <a:endParaRPr lang="en-US" sz="2000" dirty="0">
              <a:cs typeface="Calibri"/>
            </a:endParaRPr>
          </a:p>
        </p:txBody>
      </p:sp>
      <p:pic>
        <p:nvPicPr>
          <p:cNvPr id="6" name="Content Placeholder 4">
            <a:extLst>
              <a:ext uri="{FF2B5EF4-FFF2-40B4-BE49-F238E27FC236}">
                <a16:creationId xmlns:a16="http://schemas.microsoft.com/office/drawing/2014/main" id="{99072103-9DA3-B44B-A344-193F81F141B5}"/>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7968025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ormAutofit/>
          </a:bodyPr>
          <a:lstStyle/>
          <a:p>
            <a:pPr marL="0" indent="0" algn="ctr">
              <a:buNone/>
            </a:pPr>
            <a:r>
              <a:rPr lang="en-US" sz="4400" dirty="0">
                <a:latin typeface="+mj-lt"/>
              </a:rPr>
              <a:t>Attendance for Zoom &amp; In Person </a:t>
            </a:r>
          </a:p>
        </p:txBody>
      </p:sp>
    </p:spTree>
    <p:extLst>
      <p:ext uri="{BB962C8B-B14F-4D97-AF65-F5344CB8AC3E}">
        <p14:creationId xmlns:p14="http://schemas.microsoft.com/office/powerpoint/2010/main" val="18604125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Class Session Check List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Review that recordings are:</a:t>
            </a:r>
          </a:p>
          <a:p>
            <a:pPr>
              <a:buFont typeface="Wingdings" pitchFamily="2" charset="2"/>
              <a:buChar char="§"/>
            </a:pPr>
            <a:r>
              <a:rPr lang="en-US" sz="2000" dirty="0"/>
              <a:t>opportunistic </a:t>
            </a:r>
          </a:p>
          <a:p>
            <a:pPr>
              <a:buFont typeface="Wingdings" pitchFamily="2" charset="2"/>
              <a:buChar char="§"/>
            </a:pPr>
            <a:r>
              <a:rPr lang="en-US" sz="2000" dirty="0"/>
              <a:t>available upon request </a:t>
            </a:r>
          </a:p>
          <a:p>
            <a:pPr marL="0" indent="0">
              <a:buNone/>
            </a:pPr>
            <a:endParaRPr lang="en-US" sz="2000" dirty="0"/>
          </a:p>
          <a:p>
            <a:pPr marL="0" indent="0">
              <a:buNone/>
            </a:pPr>
            <a:endParaRPr lang="en-US" sz="2000" dirty="0"/>
          </a:p>
          <a:p>
            <a:pPr marL="0" indent="0">
              <a:buNone/>
            </a:pPr>
            <a:r>
              <a:rPr lang="en-US" sz="2000" dirty="0"/>
              <a:t>… Now move to the next slide AND </a:t>
            </a:r>
            <a:r>
              <a:rPr lang="en-US" sz="2000" u="sng" dirty="0"/>
              <a:t>verify</a:t>
            </a:r>
            <a:r>
              <a:rPr lang="en-US" sz="2000" dirty="0"/>
              <a:t> that recording is started!</a:t>
            </a:r>
          </a:p>
        </p:txBody>
      </p:sp>
    </p:spTree>
    <p:extLst>
      <p:ext uri="{BB962C8B-B14F-4D97-AF65-F5344CB8AC3E}">
        <p14:creationId xmlns:p14="http://schemas.microsoft.com/office/powerpoint/2010/main" val="37893476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1739348"/>
            <a:ext cx="10515600" cy="4437615"/>
          </a:xfrm>
        </p:spPr>
        <p:txBody>
          <a:bodyPr vert="horz" lIns="91440" tIns="45720" rIns="91440" bIns="45720" rtlCol="0" anchor="t">
            <a:normAutofit/>
          </a:bodyPr>
          <a:lstStyle/>
          <a:p>
            <a:pPr marL="0" indent="0">
              <a:buNone/>
            </a:pPr>
            <a:r>
              <a:rPr lang="en-US" dirty="0"/>
              <a:t>Agenda:</a:t>
            </a:r>
          </a:p>
          <a:p>
            <a:pPr marL="457200" indent="-457200">
              <a:buFont typeface="+mj-lt"/>
              <a:buAutoNum type="arabicPeriod"/>
            </a:pPr>
            <a:r>
              <a:rPr lang="en-US" sz="2000" dirty="0"/>
              <a:t>Prework From Last Class</a:t>
            </a:r>
          </a:p>
          <a:p>
            <a:pPr marL="457200" indent="-457200">
              <a:buFont typeface="+mj-lt"/>
              <a:buAutoNum type="arabicPeriod"/>
            </a:pPr>
            <a:r>
              <a:rPr lang="en-US" sz="2000" dirty="0"/>
              <a:t>“Agile Spike” Clarification</a:t>
            </a:r>
          </a:p>
          <a:p>
            <a:pPr marL="457200" indent="-457200">
              <a:buFont typeface="+mj-lt"/>
              <a:buAutoNum type="arabicPeriod"/>
            </a:pPr>
            <a:r>
              <a:rPr lang="en-US" sz="2000" dirty="0"/>
              <a:t>Software Testing</a:t>
            </a:r>
          </a:p>
          <a:p>
            <a:pPr marL="457200" indent="-457200">
              <a:buFont typeface="+mj-lt"/>
              <a:buAutoNum type="arabicPeriod"/>
            </a:pPr>
            <a:r>
              <a:rPr lang="en-US" sz="2000" dirty="0"/>
              <a:t>Prework For Next Class – Everything is due Sunday!</a:t>
            </a:r>
          </a:p>
          <a:p>
            <a:pPr marL="457200" indent="-457200">
              <a:buFont typeface="+mj-lt"/>
              <a:buAutoNum type="arabicPeriod"/>
            </a:pPr>
            <a:r>
              <a:rPr lang="en-US" sz="2000" dirty="0"/>
              <a:t>Lab – Final Project Teaming &amp; Product Naming</a:t>
            </a:r>
          </a:p>
          <a:p>
            <a:pPr marL="457200" indent="-457200">
              <a:buFont typeface="+mj-lt"/>
              <a:buAutoNum type="arabicPeriod"/>
            </a:pPr>
            <a:endParaRPr lang="en-US" sz="2000" dirty="0"/>
          </a:p>
          <a:p>
            <a:pPr marL="0" indent="0">
              <a:buNone/>
            </a:pPr>
            <a:r>
              <a:rPr lang="en-US" sz="2000" dirty="0"/>
              <a:t>Discussion &amp; Questions welcome at any time but please be present with no phones or email during our time together</a:t>
            </a:r>
          </a:p>
        </p:txBody>
      </p:sp>
      <p:pic>
        <p:nvPicPr>
          <p:cNvPr id="4" name="Content Placeholder 4">
            <a:extLst>
              <a:ext uri="{FF2B5EF4-FFF2-40B4-BE49-F238E27FC236}">
                <a16:creationId xmlns:a16="http://schemas.microsoft.com/office/drawing/2014/main" id="{4F742B6E-B171-6A46-B579-4EFBC662609F}"/>
              </a:ext>
            </a:extLst>
          </p:cNvPr>
          <p:cNvPicPr>
            <a:picLocks noChangeAspect="1"/>
          </p:cNvPicPr>
          <p:nvPr/>
        </p:nvPicPr>
        <p:blipFill>
          <a:blip r:embed="rId3"/>
          <a:stretch>
            <a:fillRect/>
          </a:stretch>
        </p:blipFill>
        <p:spPr>
          <a:xfrm>
            <a:off x="8942905" y="156030"/>
            <a:ext cx="2656367" cy="1366321"/>
          </a:xfrm>
          <a:prstGeom prst="rect">
            <a:avLst/>
          </a:prstGeom>
        </p:spPr>
      </p:pic>
    </p:spTree>
    <p:extLst>
      <p:ext uri="{BB962C8B-B14F-4D97-AF65-F5344CB8AC3E}">
        <p14:creationId xmlns:p14="http://schemas.microsoft.com/office/powerpoint/2010/main" val="14367141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From Last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Everything is due Sunday!</a:t>
            </a:r>
            <a:endParaRPr lang="en-US" sz="2000" u="sng" dirty="0"/>
          </a:p>
        </p:txBody>
      </p:sp>
    </p:spTree>
    <p:extLst>
      <p:ext uri="{BB962C8B-B14F-4D97-AF65-F5344CB8AC3E}">
        <p14:creationId xmlns:p14="http://schemas.microsoft.com/office/powerpoint/2010/main" val="29944897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“Agile Spike” Clarification</a:t>
            </a:r>
          </a:p>
        </p:txBody>
      </p:sp>
    </p:spTree>
    <p:extLst>
      <p:ext uri="{BB962C8B-B14F-4D97-AF65-F5344CB8AC3E}">
        <p14:creationId xmlns:p14="http://schemas.microsoft.com/office/powerpoint/2010/main" val="1003223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D45C4B-998D-4D36-AE39-52AB024AB508}"/>
              </a:ext>
            </a:extLst>
          </p:cNvPr>
          <p:cNvSpPr>
            <a:spLocks noGrp="1"/>
          </p:cNvSpPr>
          <p:nvPr>
            <p:ph idx="1"/>
          </p:nvPr>
        </p:nvSpPr>
        <p:spPr>
          <a:xfrm>
            <a:off x="838200" y="3069076"/>
            <a:ext cx="10515600" cy="719847"/>
          </a:xfrm>
        </p:spPr>
        <p:txBody>
          <a:bodyPr anchor="ctr">
            <a:noAutofit/>
          </a:bodyPr>
          <a:lstStyle/>
          <a:p>
            <a:pPr marL="0" indent="0" algn="ctr">
              <a:buNone/>
            </a:pPr>
            <a:r>
              <a:rPr lang="en-US" sz="4400" dirty="0">
                <a:latin typeface="+mj-lt"/>
              </a:rPr>
              <a:t>Disclaimer</a:t>
            </a:r>
          </a:p>
          <a:p>
            <a:pPr marL="0" indent="0" algn="ctr">
              <a:buNone/>
            </a:pPr>
            <a:endParaRPr lang="en-US" sz="4400" dirty="0">
              <a:latin typeface="+mj-lt"/>
            </a:endParaRPr>
          </a:p>
          <a:p>
            <a:pPr marL="0" indent="0" algn="ctr">
              <a:buNone/>
            </a:pPr>
            <a:r>
              <a:rPr lang="en-US" sz="4400" dirty="0">
                <a:latin typeface="+mj-lt"/>
              </a:rPr>
              <a:t>Credit to Dr. Gina Martinez </a:t>
            </a:r>
          </a:p>
        </p:txBody>
      </p:sp>
    </p:spTree>
    <p:extLst>
      <p:ext uri="{BB962C8B-B14F-4D97-AF65-F5344CB8AC3E}">
        <p14:creationId xmlns:p14="http://schemas.microsoft.com/office/powerpoint/2010/main" val="136036625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Software Testing</a:t>
            </a:r>
          </a:p>
        </p:txBody>
      </p:sp>
    </p:spTree>
    <p:extLst>
      <p:ext uri="{BB962C8B-B14F-4D97-AF65-F5344CB8AC3E}">
        <p14:creationId xmlns:p14="http://schemas.microsoft.com/office/powerpoint/2010/main" val="26062976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Recall Test-driven Development (TDD)</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b="1" dirty="0"/>
              <a:t>Test-driven development</a:t>
            </a:r>
            <a:r>
              <a:rPr lang="en-US" sz="2000" dirty="0"/>
              <a:t> (</a:t>
            </a:r>
            <a:r>
              <a:rPr lang="en-US" sz="2000" b="1" dirty="0"/>
              <a:t>TDD</a:t>
            </a:r>
            <a:r>
              <a:rPr lang="en-US" sz="2000" dirty="0"/>
              <a:t>) is a </a:t>
            </a:r>
            <a:r>
              <a:rPr lang="en-US" sz="2000" dirty="0">
                <a:hlinkClick r:id="rId3" tooltip="Software development process"/>
              </a:rPr>
              <a:t>software development process</a:t>
            </a:r>
            <a:r>
              <a:rPr lang="en-US" sz="2000" dirty="0"/>
              <a:t> that relies on the repetition of a very short development cycle: requirements are turned into very specific </a:t>
            </a:r>
            <a:r>
              <a:rPr lang="en-US" sz="2000" dirty="0">
                <a:hlinkClick r:id="rId4" tooltip="Test case"/>
              </a:rPr>
              <a:t>test cases</a:t>
            </a:r>
            <a:r>
              <a:rPr lang="en-US" sz="2000" dirty="0"/>
              <a:t>, then the code is improved so that the tests pass. This is opposed to software development that allows code to be added that is not proven to meet requirements. </a:t>
            </a:r>
          </a:p>
          <a:p>
            <a:pPr marL="0" indent="0">
              <a:buNone/>
            </a:pPr>
            <a:r>
              <a:rPr lang="en-US" sz="2000" dirty="0"/>
              <a:t>American software engineer </a:t>
            </a:r>
            <a:r>
              <a:rPr lang="en-US" sz="2000" dirty="0">
                <a:hlinkClick r:id="rId5" tooltip="Kent Beck"/>
              </a:rPr>
              <a:t>Kent Beck</a:t>
            </a:r>
            <a:r>
              <a:rPr lang="en-US" sz="2000" dirty="0"/>
              <a:t>, who is credited with having developed or "rediscovered"</a:t>
            </a:r>
            <a:r>
              <a:rPr lang="en-US" sz="2000" baseline="30000" dirty="0">
                <a:hlinkClick r:id="rId6"/>
              </a:rPr>
              <a:t>[1]</a:t>
            </a:r>
            <a:r>
              <a:rPr lang="en-US" sz="2000" dirty="0"/>
              <a:t> the technique, stated in 2003 that TDD encourages simple designs and inspires confidence.</a:t>
            </a:r>
            <a:r>
              <a:rPr lang="en-US" sz="2000" baseline="30000" dirty="0">
                <a:hlinkClick r:id="rId7"/>
              </a:rPr>
              <a:t>[2]</a:t>
            </a:r>
            <a:r>
              <a:rPr lang="en-US" sz="2000" dirty="0"/>
              <a:t> </a:t>
            </a:r>
          </a:p>
          <a:p>
            <a:pPr marL="0" indent="0">
              <a:buNone/>
            </a:pPr>
            <a:r>
              <a:rPr lang="en-US" sz="2000" dirty="0"/>
              <a:t>Test-driven development is related to the test-first programming concepts of </a:t>
            </a:r>
            <a:r>
              <a:rPr lang="en-US" sz="2000" dirty="0">
                <a:hlinkClick r:id="rId8" tooltip="Extreme programming"/>
              </a:rPr>
              <a:t>extreme programming</a:t>
            </a:r>
            <a:r>
              <a:rPr lang="en-US" sz="2000" dirty="0"/>
              <a:t>, begun in 1999,</a:t>
            </a:r>
            <a:r>
              <a:rPr lang="en-US" sz="2000" baseline="30000" dirty="0">
                <a:hlinkClick r:id="rId9"/>
              </a:rPr>
              <a:t>[3]</a:t>
            </a:r>
            <a:r>
              <a:rPr lang="en-US" sz="2000" dirty="0"/>
              <a:t> but more recently has created more general interest in its own right.</a:t>
            </a:r>
            <a:r>
              <a:rPr lang="en-US" sz="2000" baseline="30000" dirty="0">
                <a:hlinkClick r:id="rId10"/>
              </a:rPr>
              <a:t>[4]</a:t>
            </a:r>
            <a:r>
              <a:rPr lang="en-US" sz="2000" dirty="0"/>
              <a:t> </a:t>
            </a:r>
          </a:p>
          <a:p>
            <a:pPr marL="0" indent="0">
              <a:buNone/>
            </a:pPr>
            <a:r>
              <a:rPr lang="en-US" sz="2000" dirty="0"/>
              <a:t>Programmers also apply the concept to improving and </a:t>
            </a:r>
            <a:r>
              <a:rPr lang="en-US" sz="2000" dirty="0">
                <a:hlinkClick r:id="rId11" tooltip="Software bug"/>
              </a:rPr>
              <a:t>debugging</a:t>
            </a:r>
            <a:r>
              <a:rPr lang="en-US" sz="2000" dirty="0"/>
              <a:t> </a:t>
            </a:r>
            <a:r>
              <a:rPr lang="en-US" sz="2000" dirty="0">
                <a:hlinkClick r:id="rId12" tooltip="Legacy code"/>
              </a:rPr>
              <a:t>legacy code</a:t>
            </a:r>
            <a:r>
              <a:rPr lang="en-US" sz="2000" dirty="0"/>
              <a:t> developed with older techniques.</a:t>
            </a:r>
            <a:r>
              <a:rPr lang="en-US" sz="2000" baseline="30000" dirty="0">
                <a:hlinkClick r:id="rId13"/>
              </a:rPr>
              <a:t>[5]</a:t>
            </a:r>
            <a:r>
              <a:rPr lang="en-US" sz="2000" dirty="0"/>
              <a:t> </a:t>
            </a:r>
          </a:p>
          <a:p>
            <a:pPr marL="0" indent="0">
              <a:buNone/>
            </a:pPr>
            <a:endParaRPr lang="en-US" sz="2000" baseline="30000" dirty="0"/>
          </a:p>
          <a:p>
            <a:pPr marL="0" indent="0">
              <a:buNone/>
            </a:pPr>
            <a:r>
              <a:rPr lang="en-US" sz="2000" dirty="0"/>
              <a:t>From Wikipedia, the free encyclopedia</a:t>
            </a:r>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211422436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4">
            <a:extLst>
              <a:ext uri="{FF2B5EF4-FFF2-40B4-BE49-F238E27FC236}">
                <a16:creationId xmlns:a16="http://schemas.microsoft.com/office/drawing/2014/main" id="{D4480575-BA4E-FE47-9265-2138A88FE490}"/>
              </a:ext>
            </a:extLst>
          </p:cNvPr>
          <p:cNvSpPr/>
          <p:nvPr/>
        </p:nvSpPr>
        <p:spPr>
          <a:xfrm>
            <a:off x="2392326" y="1871329"/>
            <a:ext cx="7416209" cy="3588489"/>
          </a:xfrm>
          <a:prstGeom prst="rtTriangle">
            <a:avLst/>
          </a:prstGeom>
          <a:no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320290D-A4F2-F546-AF7E-6E5B96DF98B1}"/>
              </a:ext>
            </a:extLst>
          </p:cNvPr>
          <p:cNvSpPr/>
          <p:nvPr/>
        </p:nvSpPr>
        <p:spPr>
          <a:xfrm>
            <a:off x="101209" y="3271925"/>
            <a:ext cx="2430912" cy="787296"/>
          </a:xfrm>
          <a:prstGeom prst="ellipse">
            <a:avLst/>
          </a:prstGeom>
          <a:solidFill>
            <a:schemeClr val="bg1"/>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184014-FD4F-6C47-8CD5-8DD7EFD14571}"/>
              </a:ext>
            </a:extLst>
          </p:cNvPr>
          <p:cNvSpPr>
            <a:spLocks noGrp="1"/>
          </p:cNvSpPr>
          <p:nvPr>
            <p:ph type="title"/>
          </p:nvPr>
        </p:nvSpPr>
        <p:spPr/>
        <p:txBody>
          <a:bodyPr>
            <a:normAutofit/>
          </a:bodyPr>
          <a:lstStyle/>
          <a:p>
            <a:r>
              <a:rPr lang="en-US" sz="3600" dirty="0"/>
              <a:t>The </a:t>
            </a:r>
            <a:r>
              <a:rPr lang="en-US" sz="3600" b="1" dirty="0"/>
              <a:t>Righteous</a:t>
            </a:r>
            <a:r>
              <a:rPr lang="en-US" sz="3600" dirty="0"/>
              <a:t> Triangle of Software Development</a:t>
            </a:r>
          </a:p>
        </p:txBody>
      </p:sp>
      <p:sp>
        <p:nvSpPr>
          <p:cNvPr id="6" name="TextBox 5">
            <a:extLst>
              <a:ext uri="{FF2B5EF4-FFF2-40B4-BE49-F238E27FC236}">
                <a16:creationId xmlns:a16="http://schemas.microsoft.com/office/drawing/2014/main" id="{62E49790-FF97-B34D-9A78-48CE4EA98779}"/>
              </a:ext>
            </a:extLst>
          </p:cNvPr>
          <p:cNvSpPr txBox="1"/>
          <p:nvPr/>
        </p:nvSpPr>
        <p:spPr>
          <a:xfrm>
            <a:off x="5773479" y="2875002"/>
            <a:ext cx="2721935" cy="369332"/>
          </a:xfrm>
          <a:prstGeom prst="rect">
            <a:avLst/>
          </a:prstGeom>
          <a:noFill/>
        </p:spPr>
        <p:txBody>
          <a:bodyPr wrap="square" rtlCol="0">
            <a:spAutoFit/>
          </a:bodyPr>
          <a:lstStyle/>
          <a:p>
            <a:r>
              <a:rPr lang="en-US" b="1" dirty="0"/>
              <a:t>People</a:t>
            </a:r>
            <a:r>
              <a:rPr lang="en-US" dirty="0"/>
              <a:t> &amp; Organizations</a:t>
            </a:r>
          </a:p>
        </p:txBody>
      </p:sp>
      <p:sp>
        <p:nvSpPr>
          <p:cNvPr id="7" name="TextBox 6">
            <a:extLst>
              <a:ext uri="{FF2B5EF4-FFF2-40B4-BE49-F238E27FC236}">
                <a16:creationId xmlns:a16="http://schemas.microsoft.com/office/drawing/2014/main" id="{54F65038-2E83-FB4C-B978-8952D50D98FC}"/>
              </a:ext>
            </a:extLst>
          </p:cNvPr>
          <p:cNvSpPr txBox="1"/>
          <p:nvPr/>
        </p:nvSpPr>
        <p:spPr>
          <a:xfrm>
            <a:off x="4735032" y="5704368"/>
            <a:ext cx="2721935" cy="369332"/>
          </a:xfrm>
          <a:prstGeom prst="rect">
            <a:avLst/>
          </a:prstGeom>
          <a:noFill/>
        </p:spPr>
        <p:txBody>
          <a:bodyPr wrap="square" rtlCol="0">
            <a:spAutoFit/>
          </a:bodyPr>
          <a:lstStyle/>
          <a:p>
            <a:r>
              <a:rPr lang="en-US" b="1" dirty="0"/>
              <a:t>Process</a:t>
            </a:r>
            <a:r>
              <a:rPr lang="en-US" dirty="0"/>
              <a:t> &amp; Roles</a:t>
            </a:r>
          </a:p>
        </p:txBody>
      </p:sp>
      <p:sp>
        <p:nvSpPr>
          <p:cNvPr id="8" name="TextBox 7">
            <a:extLst>
              <a:ext uri="{FF2B5EF4-FFF2-40B4-BE49-F238E27FC236}">
                <a16:creationId xmlns:a16="http://schemas.microsoft.com/office/drawing/2014/main" id="{8B5CA776-A117-CD4C-863D-70938182ECC8}"/>
              </a:ext>
            </a:extLst>
          </p:cNvPr>
          <p:cNvSpPr txBox="1"/>
          <p:nvPr/>
        </p:nvSpPr>
        <p:spPr>
          <a:xfrm>
            <a:off x="241004" y="3480907"/>
            <a:ext cx="2721935" cy="369332"/>
          </a:xfrm>
          <a:prstGeom prst="rect">
            <a:avLst/>
          </a:prstGeom>
          <a:noFill/>
        </p:spPr>
        <p:txBody>
          <a:bodyPr wrap="square" rtlCol="0">
            <a:spAutoFit/>
          </a:bodyPr>
          <a:lstStyle/>
          <a:p>
            <a:r>
              <a:rPr lang="en-US" b="1" dirty="0"/>
              <a:t>Technology</a:t>
            </a:r>
            <a:r>
              <a:rPr lang="en-US" dirty="0"/>
              <a:t> &amp; Tools</a:t>
            </a:r>
          </a:p>
        </p:txBody>
      </p:sp>
      <p:sp>
        <p:nvSpPr>
          <p:cNvPr id="23" name="Circular Arrow 22">
            <a:extLst>
              <a:ext uri="{FF2B5EF4-FFF2-40B4-BE49-F238E27FC236}">
                <a16:creationId xmlns:a16="http://schemas.microsoft.com/office/drawing/2014/main" id="{63903416-7BE2-2742-B494-508C336F8098}"/>
              </a:ext>
            </a:extLst>
          </p:cNvPr>
          <p:cNvSpPr/>
          <p:nvPr/>
        </p:nvSpPr>
        <p:spPr>
          <a:xfrm rot="5400000">
            <a:off x="4447067" y="3627162"/>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Circular Arrow 23">
            <a:extLst>
              <a:ext uri="{FF2B5EF4-FFF2-40B4-BE49-F238E27FC236}">
                <a16:creationId xmlns:a16="http://schemas.microsoft.com/office/drawing/2014/main" id="{238ADF2E-D3C4-6245-9E78-5AA5E5078D35}"/>
              </a:ext>
            </a:extLst>
          </p:cNvPr>
          <p:cNvSpPr/>
          <p:nvPr/>
        </p:nvSpPr>
        <p:spPr>
          <a:xfrm rot="16200000">
            <a:off x="4259227" y="3662861"/>
            <a:ext cx="1238693" cy="1414130"/>
          </a:xfrm>
          <a:prstGeom prst="circularArrow">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11F04CF5-5F5A-194F-A959-149DC8310DCA}"/>
              </a:ext>
            </a:extLst>
          </p:cNvPr>
          <p:cNvSpPr/>
          <p:nvPr/>
        </p:nvSpPr>
        <p:spPr>
          <a:xfrm>
            <a:off x="5717572" y="2666020"/>
            <a:ext cx="2430912" cy="787296"/>
          </a:xfrm>
          <a:prstGeom prst="ellipse">
            <a:avLst/>
          </a:prstGeom>
          <a:solidFill>
            <a:schemeClr val="tx1">
              <a:alpha val="0"/>
            </a:schemeClr>
          </a:solidFill>
          <a:ln w="38100">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F6CD40F-436D-0348-AE05-BAD1DF80C954}"/>
              </a:ext>
            </a:extLst>
          </p:cNvPr>
          <p:cNvSpPr/>
          <p:nvPr/>
        </p:nvSpPr>
        <p:spPr>
          <a:xfrm>
            <a:off x="4370183" y="5495517"/>
            <a:ext cx="2430912" cy="787296"/>
          </a:xfrm>
          <a:prstGeom prst="ellipse">
            <a:avLst/>
          </a:prstGeom>
          <a:solidFill>
            <a:schemeClr val="tx1">
              <a:alpha val="0"/>
            </a:schemeClr>
          </a:solidFill>
          <a:ln w="3810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84354856"/>
      </p:ext>
    </p:extLst>
  </p:cSld>
  <p:clrMapOvr>
    <a:masterClrMapping/>
  </p:clrMapOvr>
  <mc:AlternateContent xmlns:mc="http://schemas.openxmlformats.org/markup-compatibility/2006" xmlns:p14="http://schemas.microsoft.com/office/powerpoint/2010/main">
    <mc:Choice Requires="p14">
      <p:transition spd="slow" p14:dur="2000" advTm="129005"/>
    </mc:Choice>
    <mc:Fallback xmlns="">
      <p:transition spd="slow" advTm="1290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P spid="11"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Overview</a:t>
            </a:r>
          </a:p>
        </p:txBody>
      </p:sp>
      <p:sp>
        <p:nvSpPr>
          <p:cNvPr id="3" name="Content Placeholder 2"/>
          <p:cNvSpPr>
            <a:spLocks noGrp="1"/>
          </p:cNvSpPr>
          <p:nvPr>
            <p:ph idx="1"/>
          </p:nvPr>
        </p:nvSpPr>
        <p:spPr>
          <a:xfrm>
            <a:off x="838198" y="1525772"/>
            <a:ext cx="10515601" cy="4651191"/>
          </a:xfrm>
        </p:spPr>
        <p:txBody>
          <a:bodyPr>
            <a:normAutofit/>
          </a:bodyPr>
          <a:lstStyle/>
          <a:p>
            <a:pPr marL="0" indent="0">
              <a:buNone/>
            </a:pPr>
            <a:r>
              <a:rPr lang="en-US" sz="2000" dirty="0"/>
              <a:t>Software Testing </a:t>
            </a:r>
            <a:r>
              <a:rPr lang="en-US" sz="2000" dirty="0">
                <a:hlinkClick r:id="rId3"/>
              </a:rPr>
              <a:t>[link]</a:t>
            </a:r>
            <a:r>
              <a:rPr lang="en-US" sz="2000" dirty="0"/>
              <a:t> is important because, if done right, it can help us find and fix problems earlier and make our system delivery process less immobile, rigid, and fragile.</a:t>
            </a:r>
          </a:p>
          <a:p>
            <a:pPr marL="0" indent="0">
              <a:buNone/>
            </a:pPr>
            <a:r>
              <a:rPr lang="en-US" sz="2000" dirty="0"/>
              <a:t>As future Software Engineers , we are going to:</a:t>
            </a:r>
          </a:p>
          <a:p>
            <a:r>
              <a:rPr lang="en-US" sz="2000" dirty="0"/>
              <a:t>Understand testing within the various Software Development Lifecycles</a:t>
            </a:r>
          </a:p>
          <a:p>
            <a:r>
              <a:rPr lang="en-US" sz="2000" dirty="0"/>
              <a:t>Understand testing terminology</a:t>
            </a:r>
          </a:p>
          <a:p>
            <a:r>
              <a:rPr lang="en-US" sz="2000" dirty="0"/>
              <a:t>Know how to develop applications that are easier to test</a:t>
            </a:r>
          </a:p>
          <a:p>
            <a:r>
              <a:rPr lang="en-US" sz="2000" dirty="0"/>
              <a:t>Understand Unit Testing and Automated Testing</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0504693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221" y="443731"/>
            <a:ext cx="7886700" cy="519299"/>
          </a:xfrm>
        </p:spPr>
        <p:txBody>
          <a:bodyPr anchor="ctr">
            <a:normAutofit/>
          </a:bodyPr>
          <a:lstStyle/>
          <a:p>
            <a:r>
              <a:rPr lang="en-US" sz="2400" dirty="0">
                <a:hlinkClick r:id="rId4"/>
              </a:rPr>
              <a:t>Waterfall</a:t>
            </a:r>
            <a:r>
              <a:rPr lang="en-US" sz="2400" dirty="0"/>
              <a:t> vs </a:t>
            </a:r>
            <a:r>
              <a:rPr lang="en-US" sz="2400" dirty="0">
                <a:hlinkClick r:id="rId5"/>
              </a:rPr>
              <a:t>Iterative</a:t>
            </a:r>
            <a:r>
              <a:rPr lang="en-US" sz="2400" dirty="0"/>
              <a:t> vs </a:t>
            </a:r>
            <a:r>
              <a:rPr lang="en-US" sz="2400" dirty="0">
                <a:hlinkClick r:id="rId6"/>
              </a:rPr>
              <a:t>Agile</a:t>
            </a:r>
            <a:r>
              <a:rPr lang="en-US" sz="2400" dirty="0"/>
              <a:t> Requirements</a:t>
            </a:r>
          </a:p>
        </p:txBody>
      </p:sp>
      <p:graphicFrame>
        <p:nvGraphicFramePr>
          <p:cNvPr id="4" name="Content Placeholder 3"/>
          <p:cNvGraphicFramePr>
            <a:graphicFrameLocks noGrp="1"/>
          </p:cNvGraphicFramePr>
          <p:nvPr>
            <p:ph idx="1"/>
          </p:nvPr>
        </p:nvGraphicFramePr>
        <p:xfrm>
          <a:off x="567042" y="963030"/>
          <a:ext cx="11135738" cy="5451239"/>
        </p:xfrm>
        <a:graphic>
          <a:graphicData uri="http://schemas.openxmlformats.org/drawingml/2006/table">
            <a:tbl>
              <a:tblPr firstRow="1" bandRow="1">
                <a:tableStyleId>{5C22544A-7EE6-4342-B048-85BDC9FD1C3A}</a:tableStyleId>
              </a:tblPr>
              <a:tblGrid>
                <a:gridCol w="1438345">
                  <a:extLst>
                    <a:ext uri="{9D8B030D-6E8A-4147-A177-3AD203B41FA5}">
                      <a16:colId xmlns:a16="http://schemas.microsoft.com/office/drawing/2014/main" val="20000"/>
                    </a:ext>
                  </a:extLst>
                </a:gridCol>
                <a:gridCol w="3224423">
                  <a:extLst>
                    <a:ext uri="{9D8B030D-6E8A-4147-A177-3AD203B41FA5}">
                      <a16:colId xmlns:a16="http://schemas.microsoft.com/office/drawing/2014/main" val="20001"/>
                    </a:ext>
                  </a:extLst>
                </a:gridCol>
                <a:gridCol w="3244387">
                  <a:extLst>
                    <a:ext uri="{9D8B030D-6E8A-4147-A177-3AD203B41FA5}">
                      <a16:colId xmlns:a16="http://schemas.microsoft.com/office/drawing/2014/main" val="20002"/>
                    </a:ext>
                  </a:extLst>
                </a:gridCol>
                <a:gridCol w="3228583">
                  <a:extLst>
                    <a:ext uri="{9D8B030D-6E8A-4147-A177-3AD203B41FA5}">
                      <a16:colId xmlns:a16="http://schemas.microsoft.com/office/drawing/2014/main" val="20003"/>
                    </a:ext>
                  </a:extLst>
                </a:gridCol>
              </a:tblGrid>
              <a:tr h="348403">
                <a:tc>
                  <a:txBody>
                    <a:bodyPr/>
                    <a:lstStyle/>
                    <a:p>
                      <a:pPr algn="ctr"/>
                      <a:endParaRPr lang="en-US" sz="1000" dirty="0"/>
                    </a:p>
                  </a:txBody>
                  <a:tcPr marL="68580" marR="68580" marT="34290" marB="34290"/>
                </a:tc>
                <a:tc>
                  <a:txBody>
                    <a:bodyPr/>
                    <a:lstStyle/>
                    <a:p>
                      <a:pPr algn="ctr"/>
                      <a:r>
                        <a:rPr lang="en-US" sz="1600" dirty="0"/>
                        <a:t>Waterfall</a:t>
                      </a:r>
                    </a:p>
                  </a:txBody>
                  <a:tcPr marL="68580" marR="68580" marT="34290" marB="34290"/>
                </a:tc>
                <a:tc>
                  <a:txBody>
                    <a:bodyPr/>
                    <a:lstStyle/>
                    <a:p>
                      <a:pPr algn="ctr"/>
                      <a:r>
                        <a:rPr lang="en-US" sz="1600" dirty="0"/>
                        <a:t>Iterative</a:t>
                      </a:r>
                    </a:p>
                  </a:txBody>
                  <a:tcPr marL="68580" marR="68580" marT="34290" marB="34290"/>
                </a:tc>
                <a:tc>
                  <a:txBody>
                    <a:bodyPr/>
                    <a:lstStyle/>
                    <a:p>
                      <a:pPr algn="ctr"/>
                      <a:r>
                        <a:rPr lang="en-US" sz="1600" dirty="0"/>
                        <a:t>Agile</a:t>
                      </a:r>
                    </a:p>
                  </a:txBody>
                  <a:tcPr marL="68580" marR="68580" marT="34290" marB="34290"/>
                </a:tc>
                <a:extLst>
                  <a:ext uri="{0D108BD9-81ED-4DB2-BD59-A6C34878D82A}">
                    <a16:rowId xmlns:a16="http://schemas.microsoft.com/office/drawing/2014/main" val="10000"/>
                  </a:ext>
                </a:extLst>
              </a:tr>
              <a:tr h="773169">
                <a:tc>
                  <a:txBody>
                    <a:bodyPr/>
                    <a:lstStyle/>
                    <a:p>
                      <a:r>
                        <a:rPr lang="en-US" sz="1200" dirty="0">
                          <a:latin typeface="+mn-lt"/>
                        </a:rPr>
                        <a:t>References</a:t>
                      </a:r>
                    </a:p>
                  </a:txBody>
                  <a:tcPr marL="68580" marR="68580" marT="34290" marB="34290"/>
                </a:tc>
                <a:tc>
                  <a:txBody>
                    <a:bodyPr/>
                    <a:lstStyle/>
                    <a:p>
                      <a:r>
                        <a:rPr lang="en-US" sz="1200" kern="1200" dirty="0">
                          <a:solidFill>
                            <a:schemeClr val="dk1"/>
                          </a:solidFill>
                          <a:effectLst/>
                          <a:latin typeface="+mn-lt"/>
                          <a:ea typeface="+mn-ea"/>
                          <a:cs typeface="+mn-cs"/>
                        </a:rPr>
                        <a:t>United States Department of Defense: </a:t>
                      </a:r>
                      <a:r>
                        <a:rPr lang="en-US" sz="1200" u="sng" kern="1200" dirty="0">
                          <a:solidFill>
                            <a:schemeClr val="dk1"/>
                          </a:solidFill>
                          <a:effectLst/>
                          <a:latin typeface="+mn-lt"/>
                          <a:ea typeface="+mn-ea"/>
                          <a:cs typeface="+mn-cs"/>
                          <a:hlinkClick r:id="rId7"/>
                        </a:rPr>
                        <a:t>DOD-STD-2167A</a:t>
                      </a:r>
                      <a:r>
                        <a:rPr lang="en-US" sz="1200" kern="1200" dirty="0">
                          <a:solidFill>
                            <a:schemeClr val="dk1"/>
                          </a:solidFill>
                          <a:effectLst/>
                          <a:latin typeface="+mn-lt"/>
                          <a:ea typeface="+mn-ea"/>
                          <a:cs typeface="+mn-cs"/>
                        </a:rPr>
                        <a:t> (1985)</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8" tooltip="Rational Unified Process"/>
                        </a:rPr>
                        <a:t>Rational Unified Process</a:t>
                      </a:r>
                      <a:r>
                        <a:rPr lang="en-US" sz="1200" kern="1200" dirty="0">
                          <a:solidFill>
                            <a:schemeClr val="dk1"/>
                          </a:solidFill>
                          <a:effectLst/>
                          <a:latin typeface="+mn-lt"/>
                          <a:ea typeface="+mn-ea"/>
                          <a:cs typeface="+mn-cs"/>
                        </a:rPr>
                        <a:t> (RUP) </a:t>
                      </a:r>
                    </a:p>
                    <a:p>
                      <a:r>
                        <a:rPr lang="en-US" sz="1200" u="sng" kern="1200" dirty="0">
                          <a:solidFill>
                            <a:schemeClr val="dk1"/>
                          </a:solidFill>
                          <a:effectLst/>
                          <a:latin typeface="+mn-lt"/>
                          <a:ea typeface="+mn-ea"/>
                          <a:cs typeface="+mn-cs"/>
                          <a:hlinkClick r:id="rId9" tooltip="Open Unified Process"/>
                        </a:rPr>
                        <a:t>Open Unified Process</a:t>
                      </a:r>
                      <a:r>
                        <a:rPr lang="en-US" sz="1200" kern="1200" dirty="0">
                          <a:solidFill>
                            <a:schemeClr val="dk1"/>
                          </a:solidFill>
                          <a:effectLst/>
                          <a:latin typeface="+mn-lt"/>
                          <a:ea typeface="+mn-ea"/>
                          <a:cs typeface="+mn-cs"/>
                        </a:rPr>
                        <a:t> </a:t>
                      </a:r>
                      <a:endParaRPr lang="en-US" sz="1200" dirty="0">
                        <a:latin typeface="+mn-lt"/>
                      </a:endParaRPr>
                    </a:p>
                  </a:txBody>
                  <a:tcPr marL="68580" marR="68580" marT="34290" marB="34290"/>
                </a:tc>
                <a:tc>
                  <a:txBody>
                    <a:bodyPr/>
                    <a:lstStyle/>
                    <a:p>
                      <a:r>
                        <a:rPr lang="en-US" sz="1200" u="sng" kern="1200" dirty="0">
                          <a:solidFill>
                            <a:schemeClr val="dk1"/>
                          </a:solidFill>
                          <a:effectLst/>
                          <a:latin typeface="+mn-lt"/>
                          <a:ea typeface="+mn-ea"/>
                          <a:cs typeface="+mn-cs"/>
                          <a:hlinkClick r:id="rId10" tooltip="Scrum (development)"/>
                        </a:rPr>
                        <a:t>Scrum</a:t>
                      </a:r>
                      <a:endParaRPr lang="en-US" sz="1200" u="sng" kern="1200" dirty="0">
                        <a:solidFill>
                          <a:schemeClr val="dk1"/>
                        </a:solidFill>
                        <a:effectLst/>
                        <a:latin typeface="+mn-lt"/>
                        <a:ea typeface="+mn-ea"/>
                        <a:cs typeface="+mn-cs"/>
                      </a:endParaRPr>
                    </a:p>
                    <a:p>
                      <a:r>
                        <a:rPr lang="en-US" sz="1200" kern="1200" dirty="0">
                          <a:solidFill>
                            <a:schemeClr val="dk1"/>
                          </a:solidFill>
                          <a:effectLst/>
                          <a:latin typeface="+mn-lt"/>
                          <a:ea typeface="+mn-ea"/>
                          <a:cs typeface="+mn-cs"/>
                          <a:hlinkClick r:id="rId11"/>
                        </a:rPr>
                        <a:t>Kanban</a:t>
                      </a:r>
                      <a:endParaRPr lang="en-US" sz="1200" kern="1200" dirty="0">
                        <a:solidFill>
                          <a:schemeClr val="dk1"/>
                        </a:solidFill>
                        <a:effectLst/>
                        <a:latin typeface="+mn-lt"/>
                        <a:ea typeface="+mn-ea"/>
                        <a:cs typeface="+mn-cs"/>
                      </a:endParaRPr>
                    </a:p>
                    <a:p>
                      <a:r>
                        <a:rPr lang="en-US" sz="1200" u="sng" kern="1200" dirty="0">
                          <a:solidFill>
                            <a:schemeClr val="dk1"/>
                          </a:solidFill>
                          <a:effectLst/>
                          <a:latin typeface="+mn-lt"/>
                          <a:ea typeface="+mn-ea"/>
                          <a:cs typeface="+mn-cs"/>
                          <a:hlinkClick r:id="rId12"/>
                        </a:rPr>
                        <a:t>Scaled Agile Framework (SAFe)</a:t>
                      </a:r>
                      <a:endParaRPr lang="en-US" sz="1200" dirty="0">
                        <a:latin typeface="+mn-lt"/>
                      </a:endParaRPr>
                    </a:p>
                  </a:txBody>
                  <a:tcPr marL="68580" marR="68580" marT="34290" marB="34290"/>
                </a:tc>
                <a:extLst>
                  <a:ext uri="{0D108BD9-81ED-4DB2-BD59-A6C34878D82A}">
                    <a16:rowId xmlns:a16="http://schemas.microsoft.com/office/drawing/2014/main" val="10001"/>
                  </a:ext>
                </a:extLst>
              </a:tr>
              <a:tr h="969723">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Priorities</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Planning and predictability</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Architecture, modeling, and efficiency</a:t>
                      </a:r>
                      <a:r>
                        <a:rPr lang="en-US" sz="1200" baseline="0" dirty="0">
                          <a:effectLst/>
                          <a:latin typeface="+mn-lt"/>
                          <a:ea typeface="Calibri" panose="020F0502020204030204" pitchFamily="34" charset="0"/>
                          <a:cs typeface="Times New Roman" panose="02020603050405020304" pitchFamily="18" charset="0"/>
                        </a:rPr>
                        <a:t> through </a:t>
                      </a:r>
                      <a:r>
                        <a:rPr lang="en-US" sz="1200" dirty="0">
                          <a:effectLst/>
                          <a:latin typeface="+mn-lt"/>
                          <a:ea typeface="Calibri" panose="020F0502020204030204" pitchFamily="34" charset="0"/>
                          <a:cs typeface="Times New Roman" panose="02020603050405020304" pitchFamily="18" charset="0"/>
                        </a:rPr>
                        <a:t>early detection &amp; fixing of issues (verification)</a:t>
                      </a:r>
                    </a:p>
                  </a:txBody>
                  <a:tcPr marL="51435" marR="51435" marT="0" marB="0"/>
                </a:tc>
                <a:tc>
                  <a:txBody>
                    <a:bodyPr/>
                    <a:lstStyle/>
                    <a:p>
                      <a:pPr marL="0" marR="0">
                        <a:lnSpc>
                          <a:spcPct val="107000"/>
                        </a:lnSpc>
                        <a:spcBef>
                          <a:spcPts val="0"/>
                        </a:spcBef>
                        <a:spcAft>
                          <a:spcPts val="0"/>
                        </a:spcAft>
                      </a:pPr>
                      <a:r>
                        <a:rPr lang="en-US" sz="1200" dirty="0">
                          <a:effectLst/>
                          <a:latin typeface="+mn-lt"/>
                          <a:ea typeface="Calibri" panose="020F0502020204030204" pitchFamily="34" charset="0"/>
                          <a:cs typeface="Times New Roman" panose="02020603050405020304" pitchFamily="18" charset="0"/>
                        </a:rPr>
                        <a:t>Responsiveness</a:t>
                      </a:r>
                      <a:r>
                        <a:rPr lang="en-US" sz="1200" baseline="0" dirty="0">
                          <a:effectLst/>
                          <a:latin typeface="+mn-lt"/>
                          <a:ea typeface="Calibri" panose="020F0502020204030204" pitchFamily="34" charset="0"/>
                          <a:cs typeface="Times New Roman" panose="02020603050405020304" pitchFamily="18" charset="0"/>
                        </a:rPr>
                        <a:t> to feedback, e</a:t>
                      </a:r>
                      <a:r>
                        <a:rPr lang="en-US" sz="1200" dirty="0">
                          <a:effectLst/>
                          <a:latin typeface="+mn-lt"/>
                          <a:ea typeface="Calibri" panose="020F0502020204030204" pitchFamily="34" charset="0"/>
                          <a:cs typeface="Times New Roman" panose="02020603050405020304" pitchFamily="18" charset="0"/>
                        </a:rPr>
                        <a:t>fficiency through engineering practices, early detection &amp; fixing of</a:t>
                      </a:r>
                      <a:r>
                        <a:rPr lang="en-US" sz="1200" baseline="0" dirty="0">
                          <a:effectLst/>
                          <a:latin typeface="+mn-lt"/>
                          <a:ea typeface="Calibri" panose="020F0502020204030204" pitchFamily="34" charset="0"/>
                          <a:cs typeface="Times New Roman" panose="02020603050405020304" pitchFamily="18" charset="0"/>
                        </a:rPr>
                        <a:t> issues, and validation</a:t>
                      </a:r>
                      <a:endParaRPr lang="en-US" sz="1200" dirty="0">
                        <a:effectLst/>
                        <a:latin typeface="+mn-lt"/>
                        <a:ea typeface="Calibri" panose="020F0502020204030204" pitchFamily="34" charset="0"/>
                        <a:cs typeface="Times New Roman" panose="02020603050405020304" pitchFamily="18" charset="0"/>
                      </a:endParaRPr>
                    </a:p>
                  </a:txBody>
                  <a:tcPr marL="51435" marR="51435" marT="0" marB="0"/>
                </a:tc>
                <a:extLst>
                  <a:ext uri="{0D108BD9-81ED-4DB2-BD59-A6C34878D82A}">
                    <a16:rowId xmlns:a16="http://schemas.microsoft.com/office/drawing/2014/main" val="10002"/>
                  </a:ext>
                </a:extLst>
              </a:tr>
              <a:tr h="3359944">
                <a:tc>
                  <a:txBody>
                    <a:bodyPr/>
                    <a:lstStyle/>
                    <a:p>
                      <a:r>
                        <a:rPr lang="en-US" sz="1200" dirty="0"/>
                        <a:t>Principles</a:t>
                      </a:r>
                    </a:p>
                  </a:txBody>
                  <a:tcPr marL="51435" marR="51435" marT="0" marB="0"/>
                </a:tc>
                <a:tc>
                  <a:txBody>
                    <a:bodyPr/>
                    <a:lstStyle/>
                    <a:p>
                      <a:r>
                        <a:rPr lang="en-US" sz="1200" kern="1200" dirty="0">
                          <a:solidFill>
                            <a:schemeClr val="dk1"/>
                          </a:solidFill>
                          <a:effectLst/>
                          <a:latin typeface="+mn-lt"/>
                          <a:ea typeface="+mn-ea"/>
                          <a:cs typeface="+mn-cs"/>
                        </a:rPr>
                        <a:t>Execute phases sequentially: </a:t>
                      </a:r>
                    </a:p>
                    <a:p>
                      <a:pPr marL="342900" indent="-342900">
                        <a:buFont typeface="+mj-lt"/>
                        <a:buAutoNum type="arabicPeriod"/>
                      </a:pPr>
                      <a:r>
                        <a:rPr lang="en-US" sz="1200" kern="1200" dirty="0">
                          <a:solidFill>
                            <a:schemeClr val="dk1"/>
                          </a:solidFill>
                          <a:effectLst/>
                          <a:latin typeface="+mn-lt"/>
                          <a:ea typeface="+mn-ea"/>
                          <a:cs typeface="+mn-cs"/>
                        </a:rPr>
                        <a:t>Requirements </a:t>
                      </a:r>
                    </a:p>
                    <a:p>
                      <a:pPr marL="342900" indent="-342900">
                        <a:buFont typeface="+mj-lt"/>
                        <a:buAutoNum type="arabicPeriod"/>
                      </a:pPr>
                      <a:r>
                        <a:rPr lang="en-US" sz="1200" kern="1200" dirty="0">
                          <a:solidFill>
                            <a:schemeClr val="dk1"/>
                          </a:solidFill>
                          <a:effectLst/>
                          <a:latin typeface="+mn-lt"/>
                          <a:ea typeface="+mn-ea"/>
                          <a:cs typeface="+mn-cs"/>
                        </a:rPr>
                        <a:t>Analysis </a:t>
                      </a:r>
                    </a:p>
                    <a:p>
                      <a:pPr marL="342900" indent="-342900">
                        <a:buFont typeface="+mj-lt"/>
                        <a:buAutoNum type="arabicPeriod"/>
                      </a:pPr>
                      <a:r>
                        <a:rPr lang="en-US" sz="1200" kern="1200" dirty="0">
                          <a:solidFill>
                            <a:schemeClr val="dk1"/>
                          </a:solidFill>
                          <a:effectLst/>
                          <a:latin typeface="+mn-lt"/>
                          <a:ea typeface="+mn-ea"/>
                          <a:cs typeface="+mn-cs"/>
                        </a:rPr>
                        <a:t>Design </a:t>
                      </a:r>
                    </a:p>
                    <a:p>
                      <a:pPr marL="342900" indent="-342900">
                        <a:buFont typeface="+mj-lt"/>
                        <a:buAutoNum type="arabicPeriod"/>
                      </a:pPr>
                      <a:r>
                        <a:rPr lang="en-US" sz="1200" kern="1200" dirty="0">
                          <a:solidFill>
                            <a:schemeClr val="dk1"/>
                          </a:solidFill>
                          <a:effectLst/>
                          <a:latin typeface="+mn-lt"/>
                          <a:ea typeface="+mn-ea"/>
                          <a:cs typeface="+mn-cs"/>
                        </a:rPr>
                        <a:t>Coding </a:t>
                      </a:r>
                    </a:p>
                    <a:p>
                      <a:pPr marL="342900" indent="-342900">
                        <a:buFont typeface="+mj-lt"/>
                        <a:buAutoNum type="arabicPeriod"/>
                      </a:pPr>
                      <a:r>
                        <a:rPr lang="en-US" sz="1200" kern="1200" dirty="0">
                          <a:solidFill>
                            <a:schemeClr val="dk1"/>
                          </a:solidFill>
                          <a:effectLst/>
                          <a:latin typeface="+mn-lt"/>
                          <a:ea typeface="+mn-ea"/>
                          <a:cs typeface="+mn-cs"/>
                        </a:rPr>
                        <a:t>Testing </a:t>
                      </a:r>
                    </a:p>
                    <a:p>
                      <a:pPr marL="342900" indent="-342900">
                        <a:buFont typeface="+mj-lt"/>
                        <a:buAutoNum type="arabicPeriod"/>
                      </a:pPr>
                      <a:r>
                        <a:rPr lang="en-US" sz="1200" kern="1200" dirty="0">
                          <a:solidFill>
                            <a:schemeClr val="dk1"/>
                          </a:solidFill>
                          <a:effectLst/>
                          <a:latin typeface="+mn-lt"/>
                          <a:ea typeface="+mn-ea"/>
                          <a:cs typeface="+mn-cs"/>
                        </a:rPr>
                        <a:t>and Operations </a:t>
                      </a:r>
                    </a:p>
                    <a:p>
                      <a:pPr>
                        <a:spcBef>
                          <a:spcPts val="600"/>
                        </a:spcBef>
                      </a:pPr>
                      <a:r>
                        <a:rPr lang="en-US" sz="1200" kern="1200" dirty="0">
                          <a:solidFill>
                            <a:schemeClr val="dk1"/>
                          </a:solidFill>
                          <a:effectLst/>
                          <a:latin typeface="+mn-lt"/>
                          <a:ea typeface="+mn-ea"/>
                          <a:cs typeface="+mn-cs"/>
                        </a:rPr>
                        <a:t>Define and commit to Scope, Cost, and Timeline “early” </a:t>
                      </a:r>
                    </a:p>
                    <a:p>
                      <a:pPr>
                        <a:spcBef>
                          <a:spcPts val="600"/>
                        </a:spcBef>
                      </a:pPr>
                      <a:r>
                        <a:rPr lang="en-US" sz="1200" kern="1200" dirty="0">
                          <a:solidFill>
                            <a:schemeClr val="dk1"/>
                          </a:solidFill>
                          <a:effectLst/>
                          <a:latin typeface="+mn-lt"/>
                          <a:ea typeface="+mn-ea"/>
                          <a:cs typeface="+mn-cs"/>
                        </a:rPr>
                        <a:t>Implement strict Change Control</a:t>
                      </a:r>
                    </a:p>
                  </a:txBody>
                  <a:tcPr marL="51435" marR="51435" marT="0" marB="0"/>
                </a:tc>
                <a:tc>
                  <a:txBody>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en-US" sz="1200" dirty="0"/>
                        <a:t>Manage requirements</a:t>
                      </a:r>
                    </a:p>
                    <a:p>
                      <a:pPr>
                        <a:spcBef>
                          <a:spcPts val="600"/>
                        </a:spcBef>
                      </a:pPr>
                      <a:r>
                        <a:rPr lang="en-US" sz="1200" dirty="0"/>
                        <a:t>Develop and test iteratively</a:t>
                      </a:r>
                    </a:p>
                    <a:p>
                      <a:pPr>
                        <a:spcBef>
                          <a:spcPts val="600"/>
                        </a:spcBef>
                      </a:pPr>
                      <a:r>
                        <a:rPr lang="en-US" sz="1200" dirty="0"/>
                        <a:t>Use components</a:t>
                      </a:r>
                    </a:p>
                    <a:p>
                      <a:pPr>
                        <a:spcBef>
                          <a:spcPts val="600"/>
                        </a:spcBef>
                      </a:pPr>
                      <a:r>
                        <a:rPr lang="en-US" sz="1200" dirty="0"/>
                        <a:t>Model visually</a:t>
                      </a:r>
                    </a:p>
                    <a:p>
                      <a:pPr>
                        <a:spcBef>
                          <a:spcPts val="600"/>
                        </a:spcBef>
                      </a:pPr>
                      <a:r>
                        <a:rPr lang="en-US" sz="1200" dirty="0"/>
                        <a:t>Verify quality</a:t>
                      </a:r>
                    </a:p>
                    <a:p>
                      <a:pPr>
                        <a:spcBef>
                          <a:spcPts val="600"/>
                        </a:spcBef>
                      </a:pPr>
                      <a:r>
                        <a:rPr lang="en-US" sz="1200" dirty="0"/>
                        <a:t>Control changes</a:t>
                      </a:r>
                    </a:p>
                    <a:p>
                      <a:endParaRPr lang="en-US" sz="1200" dirty="0"/>
                    </a:p>
                  </a:txBody>
                  <a:tcPr marL="51435" marR="51435" marT="0" marB="0"/>
                </a:tc>
                <a:tc>
                  <a:txBody>
                    <a:body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Capture lightweight near</a:t>
                      </a:r>
                      <a:r>
                        <a:rPr lang="en-US" sz="1200" baseline="0" dirty="0"/>
                        <a:t> term</a:t>
                      </a:r>
                      <a:r>
                        <a:rPr lang="en-US" sz="1200" dirty="0"/>
                        <a:t> requirements </a:t>
                      </a:r>
                    </a:p>
                    <a:p>
                      <a:pPr marL="0" marR="0" lvl="0" indent="0" algn="l" defTabSz="914400" rtl="0" eaLnBrk="1" fontAlgn="auto" latinLnBrk="0" hangingPunct="1">
                        <a:lnSpc>
                          <a:spcPct val="100000"/>
                        </a:lnSpc>
                        <a:spcBef>
                          <a:spcPts val="400"/>
                        </a:spcBef>
                        <a:spcAft>
                          <a:spcPts val="0"/>
                        </a:spcAft>
                        <a:buClrTx/>
                        <a:buSzTx/>
                        <a:buFontTx/>
                        <a:buNone/>
                        <a:tabLst/>
                        <a:defRPr/>
                      </a:pPr>
                      <a:r>
                        <a:rPr lang="en-US" sz="1200" dirty="0"/>
                        <a:t>Allow requirements to evolve but maintain fixed timelines</a:t>
                      </a:r>
                    </a:p>
                    <a:p>
                      <a:pPr>
                        <a:spcBef>
                          <a:spcPts val="400"/>
                        </a:spcBef>
                      </a:pPr>
                      <a:r>
                        <a:rPr lang="en-US" sz="1200" dirty="0"/>
                        <a:t>Develop, test, deploy, and release iteratively</a:t>
                      </a:r>
                    </a:p>
                    <a:p>
                      <a:pPr marL="0" marR="0" indent="0" algn="l" defTabSz="914400" rtl="0" eaLnBrk="1" fontAlgn="auto" latinLnBrk="0" hangingPunct="1">
                        <a:lnSpc>
                          <a:spcPct val="100000"/>
                        </a:lnSpc>
                        <a:spcBef>
                          <a:spcPts val="400"/>
                        </a:spcBef>
                        <a:spcAft>
                          <a:spcPts val="0"/>
                        </a:spcAft>
                        <a:buClrTx/>
                        <a:buSzTx/>
                        <a:buFontTx/>
                        <a:buNone/>
                        <a:tabLst/>
                        <a:defRPr/>
                      </a:pPr>
                      <a:r>
                        <a:rPr lang="en-US" sz="1200" dirty="0"/>
                        <a:t>Empower teams</a:t>
                      </a:r>
                    </a:p>
                    <a:p>
                      <a:pPr>
                        <a:spcBef>
                          <a:spcPts val="400"/>
                        </a:spcBef>
                      </a:pPr>
                      <a:r>
                        <a:rPr lang="en-US" sz="1200" dirty="0"/>
                        <a:t>Apply engineering</a:t>
                      </a:r>
                      <a:r>
                        <a:rPr lang="en-US" sz="1200" baseline="0" dirty="0"/>
                        <a:t> practices and </a:t>
                      </a:r>
                      <a:r>
                        <a:rPr lang="en-US" sz="1200" dirty="0"/>
                        <a:t>systems thinking</a:t>
                      </a:r>
                    </a:p>
                    <a:p>
                      <a:pPr>
                        <a:spcBef>
                          <a:spcPts val="400"/>
                        </a:spcBef>
                      </a:pPr>
                      <a:r>
                        <a:rPr lang="en-US" sz="1200" dirty="0"/>
                        <a:t>Integrate early user feedback into remaining plan </a:t>
                      </a:r>
                    </a:p>
                    <a:p>
                      <a:pPr>
                        <a:spcBef>
                          <a:spcPts val="400"/>
                        </a:spcBef>
                      </a:pPr>
                      <a:r>
                        <a:rPr lang="en-US" sz="1200" dirty="0"/>
                        <a:t>Maintain a collaborative approach between all stakeholders</a:t>
                      </a:r>
                    </a:p>
                  </a:txBody>
                  <a:tcPr marL="51435" marR="51435" marT="0" marB="0"/>
                </a:tc>
                <a:extLst>
                  <a:ext uri="{0D108BD9-81ED-4DB2-BD59-A6C34878D82A}">
                    <a16:rowId xmlns:a16="http://schemas.microsoft.com/office/drawing/2014/main" val="10003"/>
                  </a:ext>
                </a:extLst>
              </a:tr>
            </a:tbl>
          </a:graphicData>
        </a:graphic>
      </p:graphicFrame>
      <p:sp>
        <p:nvSpPr>
          <p:cNvPr id="3" name="Rectangle 2"/>
          <p:cNvSpPr/>
          <p:nvPr/>
        </p:nvSpPr>
        <p:spPr>
          <a:xfrm>
            <a:off x="1999470" y="3970808"/>
            <a:ext cx="3037223"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5" name="Rectangle 4"/>
          <p:cNvSpPr/>
          <p:nvPr/>
        </p:nvSpPr>
        <p:spPr>
          <a:xfrm>
            <a:off x="5237661" y="3312911"/>
            <a:ext cx="3035310" cy="187399"/>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6" name="Rectangle 5"/>
          <p:cNvSpPr/>
          <p:nvPr/>
        </p:nvSpPr>
        <p:spPr>
          <a:xfrm>
            <a:off x="8481702" y="3688650"/>
            <a:ext cx="3221078" cy="20879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7" name="Rectangle 6"/>
          <p:cNvSpPr/>
          <p:nvPr/>
        </p:nvSpPr>
        <p:spPr>
          <a:xfrm>
            <a:off x="1999471" y="4865558"/>
            <a:ext cx="3037222" cy="18739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8" name="Rectangle 7"/>
          <p:cNvSpPr/>
          <p:nvPr/>
        </p:nvSpPr>
        <p:spPr>
          <a:xfrm>
            <a:off x="5237662" y="4347127"/>
            <a:ext cx="3035309" cy="206139"/>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9" name="Rectangle 8"/>
          <p:cNvSpPr/>
          <p:nvPr/>
        </p:nvSpPr>
        <p:spPr>
          <a:xfrm>
            <a:off x="8481702" y="4397141"/>
            <a:ext cx="3221078" cy="655816"/>
          </a:xfrm>
          <a:prstGeom prst="rect">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6F53752A-494D-C848-9F99-A3817503E796}"/>
              </a:ext>
            </a:extLst>
          </p:cNvPr>
          <p:cNvSpPr/>
          <p:nvPr/>
        </p:nvSpPr>
        <p:spPr>
          <a:xfrm>
            <a:off x="1999471" y="3241601"/>
            <a:ext cx="3037224"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3" name="Rectangle 12">
            <a:extLst>
              <a:ext uri="{FF2B5EF4-FFF2-40B4-BE49-F238E27FC236}">
                <a16:creationId xmlns:a16="http://schemas.microsoft.com/office/drawing/2014/main" id="{0E586C83-47F9-7D46-89D0-3C9B6F983230}"/>
              </a:ext>
            </a:extLst>
          </p:cNvPr>
          <p:cNvSpPr/>
          <p:nvPr/>
        </p:nvSpPr>
        <p:spPr>
          <a:xfrm>
            <a:off x="5235748" y="3071370"/>
            <a:ext cx="3037223" cy="187399"/>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dirty="0">
              <a:solidFill>
                <a:prstClr val="white"/>
              </a:solidFill>
              <a:latin typeface="Calibri" panose="020F0502020204030204"/>
            </a:endParaRPr>
          </a:p>
        </p:txBody>
      </p:sp>
      <p:sp>
        <p:nvSpPr>
          <p:cNvPr id="14" name="Rectangle 13">
            <a:extLst>
              <a:ext uri="{FF2B5EF4-FFF2-40B4-BE49-F238E27FC236}">
                <a16:creationId xmlns:a16="http://schemas.microsoft.com/office/drawing/2014/main" id="{7EA3FCF9-9DAA-FA49-99D3-AA06FF569EB6}"/>
              </a:ext>
            </a:extLst>
          </p:cNvPr>
          <p:cNvSpPr/>
          <p:nvPr/>
        </p:nvSpPr>
        <p:spPr>
          <a:xfrm>
            <a:off x="8481702" y="3071964"/>
            <a:ext cx="3221078" cy="57692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1826990532"/>
      </p:ext>
    </p:extLst>
  </p:cSld>
  <p:clrMapOvr>
    <a:masterClrMapping/>
  </p:clrMapOvr>
  <mc:AlternateContent xmlns:mc="http://schemas.openxmlformats.org/markup-compatibility/2006" xmlns:p14="http://schemas.microsoft.com/office/powerpoint/2010/main">
    <mc:Choice Requires="p14">
      <p:transition spd="slow" p14:dur="2000" advTm="292801"/>
    </mc:Choice>
    <mc:Fallback xmlns="">
      <p:transition spd="slow" advTm="292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dissolve">
                                      <p:cBhvr>
                                        <p:cTn id="33" dur="500"/>
                                        <p:tgtEl>
                                          <p:spTgt spid="3"/>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dissolve">
                                      <p:cBhvr>
                                        <p:cTn id="36" dur="500"/>
                                        <p:tgtEl>
                                          <p:spTgt spid="5"/>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2" grpId="0" animBg="1"/>
      <p:bldP spid="13" grpId="0" animBg="1"/>
      <p:bldP spid="14"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Object-Oriented Programming within Various Development Methodologies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334" y="1690688"/>
            <a:ext cx="8147331" cy="4888399"/>
          </a:xfrm>
          <a:prstGeom prst="rect">
            <a:avLst/>
          </a:prstGeom>
        </p:spPr>
      </p:pic>
      <p:sp>
        <p:nvSpPr>
          <p:cNvPr id="11" name="Arrow: Down 10"/>
          <p:cNvSpPr/>
          <p:nvPr/>
        </p:nvSpPr>
        <p:spPr>
          <a:xfrm>
            <a:off x="4653422" y="199705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Arrow: Down 11"/>
          <p:cNvSpPr/>
          <p:nvPr/>
        </p:nvSpPr>
        <p:spPr>
          <a:xfrm>
            <a:off x="5508411" y="1997052"/>
            <a:ext cx="565426" cy="309217"/>
          </a:xfrm>
          <a:prstGeom prst="downArrow">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Arrow: Down 12"/>
          <p:cNvSpPr/>
          <p:nvPr/>
        </p:nvSpPr>
        <p:spPr>
          <a:xfrm>
            <a:off x="6363400" y="1997051"/>
            <a:ext cx="565426" cy="309217"/>
          </a:xfrm>
          <a:prstGeom prst="downArrow">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p:cNvSpPr/>
          <p:nvPr/>
        </p:nvSpPr>
        <p:spPr>
          <a:xfrm rot="13859032">
            <a:off x="4277720" y="4545474"/>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p:cNvSpPr/>
          <p:nvPr/>
        </p:nvSpPr>
        <p:spPr>
          <a:xfrm rot="13859032">
            <a:off x="6080687" y="4545476"/>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Down 15"/>
          <p:cNvSpPr/>
          <p:nvPr/>
        </p:nvSpPr>
        <p:spPr>
          <a:xfrm rot="13859032">
            <a:off x="7861032" y="4545473"/>
            <a:ext cx="565426" cy="309217"/>
          </a:xfrm>
          <a:prstGeom prst="down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367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500" fill="hold"/>
                                        <p:tgtEl>
                                          <p:spTgt spid="16"/>
                                        </p:tgtEl>
                                        <p:attrNameLst>
                                          <p:attrName>ppt_w</p:attrName>
                                        </p:attrNameLst>
                                      </p:cBhvr>
                                      <p:tavLst>
                                        <p:tav tm="0">
                                          <p:val>
                                            <p:fltVal val="0"/>
                                          </p:val>
                                        </p:tav>
                                        <p:tav tm="100000">
                                          <p:val>
                                            <p:strVal val="#ppt_w"/>
                                          </p:val>
                                        </p:tav>
                                      </p:tavLst>
                                    </p:anim>
                                    <p:anim calcmode="lin" valueType="num">
                                      <p:cBhvr>
                                        <p:cTn id="39" dur="500" fill="hold"/>
                                        <p:tgtEl>
                                          <p:spTgt spid="16"/>
                                        </p:tgtEl>
                                        <p:attrNameLst>
                                          <p:attrName>ppt_h</p:attrName>
                                        </p:attrNameLst>
                                      </p:cBhvr>
                                      <p:tavLst>
                                        <p:tav tm="0">
                                          <p:val>
                                            <p:fltVal val="0"/>
                                          </p:val>
                                        </p:tav>
                                        <p:tav tm="100000">
                                          <p:val>
                                            <p:strVal val="#ppt_h"/>
                                          </p:val>
                                        </p:tav>
                                      </p:tavLst>
                                    </p:anim>
                                    <p:animEffect transition="in" filter="fade">
                                      <p:cBhvr>
                                        <p:cTn id="4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Never underestimate the value of good design and implementation (for testability, encapsulation, etc.) on the economics of testing… You can’t afford to test in quality!</a:t>
            </a:r>
          </a:p>
          <a:p>
            <a:r>
              <a:rPr lang="en-US" sz="2000" dirty="0"/>
              <a:t>Defects are exponentially more expensive to fix the longer the exist.</a:t>
            </a:r>
          </a:p>
          <a:p>
            <a:pPr lvl="1">
              <a:buFont typeface="Wingdings" panose="05000000000000000000" pitchFamily="2" charset="2"/>
              <a:buChar char="§"/>
            </a:pPr>
            <a:r>
              <a:rPr lang="en-US" sz="2000" dirty="0"/>
              <a:t>Unit - $200</a:t>
            </a:r>
          </a:p>
          <a:p>
            <a:pPr lvl="1">
              <a:buFont typeface="Wingdings" panose="05000000000000000000" pitchFamily="2" charset="2"/>
              <a:buChar char="§"/>
            </a:pPr>
            <a:r>
              <a:rPr lang="en-US" sz="2000" dirty="0"/>
              <a:t>Integration - $600</a:t>
            </a:r>
          </a:p>
          <a:p>
            <a:pPr lvl="1">
              <a:buFont typeface="Wingdings" panose="05000000000000000000" pitchFamily="2" charset="2"/>
              <a:buChar char="§"/>
            </a:pPr>
            <a:r>
              <a:rPr lang="en-US" sz="2000" dirty="0"/>
              <a:t>User Acceptance - $6,000</a:t>
            </a:r>
          </a:p>
          <a:p>
            <a:pPr lvl="1">
              <a:buFont typeface="Wingdings" panose="05000000000000000000" pitchFamily="2" charset="2"/>
              <a:buChar char="§"/>
            </a:pPr>
            <a:r>
              <a:rPr lang="en-US" sz="2000" dirty="0"/>
              <a:t>Production - $100,000+</a:t>
            </a:r>
          </a:p>
          <a:p>
            <a:r>
              <a:rPr lang="en-US" sz="2000" dirty="0"/>
              <a:t>Performance issues are often the most difficult and expensive defects to fix. They are often not found until the application if running under production load… which is often only when it is in production.</a:t>
            </a:r>
          </a:p>
          <a:p>
            <a:r>
              <a:rPr lang="en-US" sz="2000" dirty="0"/>
              <a:t>The permutations of modern software features, data, tools, environments, etc. quickly becomes unmanageable. Testability needs to be goal of nearly all non-trivial applications. </a:t>
            </a:r>
          </a:p>
        </p:txBody>
      </p:sp>
    </p:spTree>
    <p:extLst>
      <p:ext uri="{BB962C8B-B14F-4D97-AF65-F5344CB8AC3E}">
        <p14:creationId xmlns:p14="http://schemas.microsoft.com/office/powerpoint/2010/main" val="6258624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Software Testing “Truths” (continued)</a:t>
            </a:r>
          </a:p>
        </p:txBody>
      </p:sp>
      <p:sp>
        <p:nvSpPr>
          <p:cNvPr id="3" name="Content Placeholder 2"/>
          <p:cNvSpPr>
            <a:spLocks noGrp="1"/>
          </p:cNvSpPr>
          <p:nvPr>
            <p:ph idx="1"/>
          </p:nvPr>
        </p:nvSpPr>
        <p:spPr>
          <a:xfrm>
            <a:off x="838198" y="1525772"/>
            <a:ext cx="10515601" cy="4651191"/>
          </a:xfrm>
        </p:spPr>
        <p:txBody>
          <a:bodyPr>
            <a:noAutofit/>
          </a:bodyPr>
          <a:lstStyle/>
          <a:p>
            <a:r>
              <a:rPr lang="en-US" sz="2000" dirty="0"/>
              <a:t>Developers need to be responsible for product quality. Tester should be able to minimize that chance that a defect makes it to production. </a:t>
            </a:r>
          </a:p>
          <a:p>
            <a:r>
              <a:rPr lang="en-US" sz="2000" dirty="0"/>
              <a:t>Dave Cutler of Windows NT fame had a quote. I wish I could remember the exact words, but it went something like, “I hate having testers because they give developers the false hope that someone else can save them from their sins.”</a:t>
            </a:r>
          </a:p>
        </p:txBody>
      </p:sp>
    </p:spTree>
    <p:extLst>
      <p:ext uri="{BB962C8B-B14F-4D97-AF65-F5344CB8AC3E}">
        <p14:creationId xmlns:p14="http://schemas.microsoft.com/office/powerpoint/2010/main" val="27162821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include:</a:t>
            </a:r>
          </a:p>
          <a:p>
            <a:r>
              <a:rPr lang="en-US" sz="2000" u="sng" dirty="0"/>
              <a:t>Unit Testing</a:t>
            </a:r>
            <a:r>
              <a:rPr lang="en-US" sz="2000" dirty="0"/>
              <a:t>: developer testing  their own code</a:t>
            </a:r>
          </a:p>
          <a:p>
            <a:r>
              <a:rPr lang="en-US" sz="2000" u="sng" dirty="0"/>
              <a:t>Integration Testing:</a:t>
            </a:r>
            <a:r>
              <a:rPr lang="en-US" sz="2000" dirty="0"/>
              <a:t> development team testing their full code</a:t>
            </a:r>
          </a:p>
          <a:p>
            <a:r>
              <a:rPr lang="en-US" sz="2000" u="sng" dirty="0"/>
              <a:t>System Testing</a:t>
            </a:r>
            <a:r>
              <a:rPr lang="en-US" sz="2000" dirty="0"/>
              <a:t>: multiple development teams testing a full system or systems</a:t>
            </a:r>
          </a:p>
          <a:p>
            <a:r>
              <a:rPr lang="en-US" sz="2000" u="sng" dirty="0"/>
              <a:t>Performance Testing</a:t>
            </a:r>
            <a:r>
              <a:rPr lang="en-US" sz="2000" dirty="0"/>
              <a:t>: testing performance at the Unit, Integration, and/or System level</a:t>
            </a:r>
          </a:p>
          <a:p>
            <a:pPr marL="0" indent="0">
              <a:buNone/>
            </a:pPr>
            <a:endParaRPr lang="en-US" sz="2000" dirty="0"/>
          </a:p>
          <a:p>
            <a:r>
              <a:rPr lang="en-US" sz="2000" u="sng" dirty="0"/>
              <a:t>Manual Testing</a:t>
            </a:r>
            <a:r>
              <a:rPr lang="en-US" sz="2000" dirty="0"/>
              <a:t>: a person using the application often running test scenarios</a:t>
            </a:r>
          </a:p>
          <a:p>
            <a:r>
              <a:rPr lang="en-US" sz="2000" u="sng" dirty="0"/>
              <a:t>Automated Testing</a:t>
            </a:r>
            <a:r>
              <a:rPr lang="en-US" sz="2000" dirty="0"/>
              <a:t>: a group of automated tests that run on the application in the Unit, Integration, System, or Performance testing areas</a:t>
            </a:r>
          </a:p>
          <a:p>
            <a:pPr lvl="1"/>
            <a:r>
              <a:rPr lang="en-US" sz="1600" dirty="0"/>
              <a:t>UI Automated Testing attempts to exercise the application be reproducing user events (key &amp; mouse events)</a:t>
            </a:r>
          </a:p>
          <a:p>
            <a:pPr lvl="1"/>
            <a:r>
              <a:rPr lang="en-US" sz="1600" dirty="0"/>
              <a:t>API Automated Testing occurs at the function/method API level (JUnit for example)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11871384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Testing Terms</a:t>
            </a:r>
          </a:p>
        </p:txBody>
      </p:sp>
      <p:sp>
        <p:nvSpPr>
          <p:cNvPr id="7" name="Content Placeholder 2"/>
          <p:cNvSpPr>
            <a:spLocks noGrp="1"/>
          </p:cNvSpPr>
          <p:nvPr>
            <p:ph idx="1"/>
          </p:nvPr>
        </p:nvSpPr>
        <p:spPr>
          <a:xfrm>
            <a:off x="838198" y="1525772"/>
            <a:ext cx="10515601" cy="4917558"/>
          </a:xfrm>
        </p:spPr>
        <p:txBody>
          <a:bodyPr>
            <a:normAutofit/>
          </a:bodyPr>
          <a:lstStyle/>
          <a:p>
            <a:pPr marL="0" indent="0">
              <a:buNone/>
            </a:pPr>
            <a:r>
              <a:rPr lang="en-US" sz="2000" dirty="0"/>
              <a:t>Important testing terms (continued):</a:t>
            </a:r>
          </a:p>
          <a:p>
            <a:r>
              <a:rPr lang="en-US" sz="2000" u="sng" dirty="0"/>
              <a:t>Verification</a:t>
            </a:r>
            <a:r>
              <a:rPr lang="en-US" sz="2000" dirty="0"/>
              <a:t>: does the application perform as expected</a:t>
            </a:r>
          </a:p>
          <a:p>
            <a:r>
              <a:rPr lang="en-US" sz="2000" u="sng" dirty="0"/>
              <a:t>Validation</a:t>
            </a:r>
            <a:r>
              <a:rPr lang="en-US" sz="2000" dirty="0"/>
              <a:t>: does the application provide the business benefit that was expected</a:t>
            </a:r>
          </a:p>
          <a:p>
            <a:r>
              <a:rPr lang="en-US" sz="2000" u="sng" dirty="0"/>
              <a:t>Behavioral Testing</a:t>
            </a:r>
            <a:r>
              <a:rPr lang="en-US" sz="2000" dirty="0"/>
              <a:t>: verifying that the correct functions were called with the correct parameters</a:t>
            </a:r>
          </a:p>
          <a:p>
            <a:r>
              <a:rPr lang="en-US" sz="2000" u="sng" dirty="0"/>
              <a:t>State Testing</a:t>
            </a:r>
            <a:r>
              <a:rPr lang="en-US" sz="2000" dirty="0"/>
              <a:t>: focuses on the results of those calls </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214846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B5E90-35FE-4734-9DBC-5C50A2C07246}"/>
              </a:ext>
            </a:extLst>
          </p:cNvPr>
          <p:cNvSpPr>
            <a:spLocks noGrp="1"/>
          </p:cNvSpPr>
          <p:nvPr>
            <p:ph type="title"/>
          </p:nvPr>
        </p:nvSpPr>
        <p:spPr/>
        <p:txBody>
          <a:bodyPr/>
          <a:lstStyle/>
          <a:p>
            <a:r>
              <a:rPr lang="en-US" dirty="0"/>
              <a:t>Types of Programming Languages</a:t>
            </a:r>
          </a:p>
        </p:txBody>
      </p:sp>
      <p:sp>
        <p:nvSpPr>
          <p:cNvPr id="3" name="Content Placeholder 2">
            <a:extLst>
              <a:ext uri="{FF2B5EF4-FFF2-40B4-BE49-F238E27FC236}">
                <a16:creationId xmlns:a16="http://schemas.microsoft.com/office/drawing/2014/main" id="{B7038BF8-EE76-43F1-A18B-1EB61453ED47}"/>
              </a:ext>
            </a:extLst>
          </p:cNvPr>
          <p:cNvSpPr>
            <a:spLocks noGrp="1"/>
          </p:cNvSpPr>
          <p:nvPr>
            <p:ph idx="1"/>
          </p:nvPr>
        </p:nvSpPr>
        <p:spPr/>
        <p:txBody>
          <a:bodyPr/>
          <a:lstStyle/>
          <a:p>
            <a:pPr marL="0" indent="0">
              <a:buNone/>
            </a:pPr>
            <a:r>
              <a:rPr lang="en-US" dirty="0"/>
              <a:t>According to how “close” they are to hardware running the program:</a:t>
            </a:r>
          </a:p>
          <a:p>
            <a:pPr>
              <a:buFont typeface="Arial" panose="020B0604020202020204" pitchFamily="34" charset="0"/>
              <a:buChar char="•"/>
            </a:pPr>
            <a:r>
              <a:rPr lang="en-US" dirty="0"/>
              <a:t>Machine languages</a:t>
            </a:r>
          </a:p>
          <a:p>
            <a:pPr>
              <a:buFont typeface="Arial" panose="020B0604020202020204" pitchFamily="34" charset="0"/>
              <a:buChar char="•"/>
            </a:pPr>
            <a:r>
              <a:rPr lang="en-US" dirty="0"/>
              <a:t>Assembly languages</a:t>
            </a:r>
          </a:p>
          <a:p>
            <a:pPr>
              <a:buFont typeface="Arial" panose="020B0604020202020204" pitchFamily="34" charset="0"/>
              <a:buChar char="•"/>
            </a:pPr>
            <a:r>
              <a:rPr lang="en-US" dirty="0"/>
              <a:t>High-level languages</a:t>
            </a:r>
          </a:p>
        </p:txBody>
      </p:sp>
      <p:sp>
        <p:nvSpPr>
          <p:cNvPr id="4" name="Footer Placeholder 3">
            <a:extLst>
              <a:ext uri="{FF2B5EF4-FFF2-40B4-BE49-F238E27FC236}">
                <a16:creationId xmlns:a16="http://schemas.microsoft.com/office/drawing/2014/main" id="{8DBBCCED-2A1A-4927-A88E-725B1F1CC87E}"/>
              </a:ext>
            </a:extLst>
          </p:cNvPr>
          <p:cNvSpPr>
            <a:spLocks noGrp="1"/>
          </p:cNvSpPr>
          <p:nvPr>
            <p:ph type="ftr" sz="quarter" idx="11"/>
          </p:nvPr>
        </p:nvSpPr>
        <p:spPr/>
        <p:txBody>
          <a:bodyPr/>
          <a:lstStyle/>
          <a:p>
            <a:r>
              <a:rPr lang="en-US" dirty="0"/>
              <a:t>CPSC-36000 Spring 2020 Lewis University, Dr. Gina Martinez (</a:t>
            </a:r>
            <a:r>
              <a:rPr lang="en-US" dirty="0" err="1"/>
              <a:t>martingi@lewisu.edu</a:t>
            </a:r>
            <a:r>
              <a:rPr lang="en-US" dirty="0"/>
              <a:t>)</a:t>
            </a:r>
          </a:p>
        </p:txBody>
      </p:sp>
    </p:spTree>
    <p:extLst>
      <p:ext uri="{BB962C8B-B14F-4D97-AF65-F5344CB8AC3E}">
        <p14:creationId xmlns:p14="http://schemas.microsoft.com/office/powerpoint/2010/main" val="15569084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346873"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Automated testing has become a more important part of  effective software testing. The pros of Automated Testing include:</a:t>
            </a:r>
          </a:p>
          <a:p>
            <a:r>
              <a:rPr lang="en-US" sz="2000" dirty="0"/>
              <a:t>Repeatable tests that are quick to run and can support Iterative and Agile development</a:t>
            </a:r>
          </a:p>
          <a:p>
            <a:r>
              <a:rPr lang="en-US" sz="2000" dirty="0"/>
              <a:t>Very effective in validating environments and doing “smoke tests” to make sure a new build meets a minimal set of requirements</a:t>
            </a:r>
          </a:p>
          <a:p>
            <a:r>
              <a:rPr lang="en-US" sz="2000" dirty="0"/>
              <a:t>Supports Performance Testing very effectively</a:t>
            </a:r>
          </a:p>
          <a:p>
            <a:r>
              <a:rPr lang="en-US" sz="2000" dirty="0"/>
              <a:t>Very inexpensive and quick to repeat testing and validate fixes</a:t>
            </a:r>
          </a:p>
          <a:p>
            <a:r>
              <a:rPr lang="en-US" sz="2000" dirty="0"/>
              <a:t>Various implications include UI, API, and Unit automation tests… each has a very different set of pros and cons</a:t>
            </a:r>
          </a:p>
          <a:p>
            <a:endParaRPr lang="en-US" sz="2000" dirty="0"/>
          </a:p>
          <a:p>
            <a:endParaRPr lang="en-US" sz="2000" dirty="0"/>
          </a:p>
          <a:p>
            <a:endParaRPr lang="en-US" sz="2000" dirty="0"/>
          </a:p>
          <a:p>
            <a:endParaRPr lang="en-US" sz="2000" dirty="0"/>
          </a:p>
          <a:p>
            <a:pPr marL="0" indent="0">
              <a:buNone/>
            </a:pPr>
            <a:endParaRPr lang="en-US" sz="2000" dirty="0"/>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25699812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Testing</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10749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Some of  the benefits of Automated Testing have been oversold. Some of the challenges include:</a:t>
            </a:r>
          </a:p>
          <a:p>
            <a:r>
              <a:rPr lang="en-US" sz="2000" dirty="0"/>
              <a:t>Developers rarely can come up with scenarios in scripts that they would not already have tested in their normal unit testing… they often don’t know what they don’t know </a:t>
            </a:r>
          </a:p>
          <a:p>
            <a:r>
              <a:rPr lang="en-US" sz="2000" dirty="0"/>
              <a:t>UI focused Automated Testing (key &amp; mouse events) are often challenging and create/</a:t>
            </a:r>
            <a:r>
              <a:rPr lang="en-US" sz="2000" u="sng" dirty="0"/>
              <a:t>maintain</a:t>
            </a:r>
            <a:r>
              <a:rPr lang="en-US" sz="2000" dirty="0"/>
              <a:t> a great number of false-positives</a:t>
            </a:r>
          </a:p>
          <a:p>
            <a:r>
              <a:rPr lang="en-US" sz="2000" dirty="0"/>
              <a:t>API Level Automated Testing (i.e. REST) scripts are often more useful and easier to maintain</a:t>
            </a:r>
          </a:p>
          <a:p>
            <a:r>
              <a:rPr lang="en-US" sz="2000" dirty="0"/>
              <a:t>Environmental verification, API, and finally UI Automated testing is generally the best order to show value quickly with Automated Testing</a:t>
            </a:r>
          </a:p>
          <a:p>
            <a:r>
              <a:rPr lang="en-US" sz="2000" dirty="0"/>
              <a:t>Automated Testing investment is often not prioritized or tracked so it is difficult to know its effectiveness</a:t>
            </a:r>
          </a:p>
          <a:p>
            <a:r>
              <a:rPr lang="en-US" sz="2000" dirty="0"/>
              <a:t>Scripts can be expensive to develop and maintain</a:t>
            </a:r>
          </a:p>
          <a:p>
            <a:pPr marL="0" indent="0">
              <a:buFont typeface="Arial" panose="020B0604020202020204" pitchFamily="34" charset="0"/>
              <a:buNone/>
            </a:pPr>
            <a:endParaRPr lang="en-US" sz="2000" dirty="0"/>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117625246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Automated Unit Testing Example: JUnit</a:t>
            </a:r>
          </a:p>
        </p:txBody>
      </p:sp>
      <p:sp>
        <p:nvSpPr>
          <p:cNvPr id="5" name="Rectangle 1"/>
          <p:cNvSpPr>
            <a:spLocks noChangeArrowheads="1"/>
          </p:cNvSpPr>
          <p:nvPr/>
        </p:nvSpPr>
        <p:spPr bwMode="auto">
          <a:xfrm>
            <a:off x="1888642" y="-1026823"/>
            <a:ext cx="13507953"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000000"/>
                </a:solidFill>
                <a:effectLst/>
                <a:latin typeface="Verdana" panose="020B0604030504040204" pitchFamily="34" charset="0"/>
              </a:rPr>
              <a:t>Unit testing can be done in two ways − manual testing and automated testing.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Content Placeholder 2"/>
          <p:cNvSpPr txBox="1">
            <a:spLocks/>
          </p:cNvSpPr>
          <p:nvPr/>
        </p:nvSpPr>
        <p:spPr>
          <a:xfrm>
            <a:off x="838198" y="1525772"/>
            <a:ext cx="6558645" cy="49175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JUnit </a:t>
            </a:r>
            <a:r>
              <a:rPr lang="en-US" sz="2000" dirty="0">
                <a:hlinkClick r:id="rId3"/>
              </a:rPr>
              <a:t>[link]</a:t>
            </a:r>
            <a:r>
              <a:rPr lang="en-US" sz="2000" dirty="0"/>
              <a:t> is a Automated Testing framework focused on developing and running Unit test for Java applications. JUnit:</a:t>
            </a:r>
          </a:p>
          <a:p>
            <a:r>
              <a:rPr lang="en-US" sz="2000" dirty="0"/>
              <a:t>Is a Java opensource extension</a:t>
            </a:r>
          </a:p>
          <a:p>
            <a:r>
              <a:rPr lang="en-US" sz="2000" dirty="0"/>
              <a:t>Provides annotations to identify test methods.</a:t>
            </a:r>
          </a:p>
          <a:p>
            <a:r>
              <a:rPr lang="en-US" sz="2000" dirty="0"/>
              <a:t>Provides assertions for testing expected results.</a:t>
            </a:r>
          </a:p>
          <a:p>
            <a:r>
              <a:rPr lang="en-US" sz="2000" dirty="0"/>
              <a:t>Provides test runners for running tests.</a:t>
            </a:r>
          </a:p>
          <a:p>
            <a:r>
              <a:rPr lang="en-US" sz="2000" dirty="0"/>
              <a:t>JUnit tests allow you to write codes faster, which increases quality.</a:t>
            </a:r>
          </a:p>
          <a:p>
            <a:r>
              <a:rPr lang="en-US" sz="2000" dirty="0"/>
              <a:t>JUnit is elegantly simple. It is less complex and takes less time.</a:t>
            </a:r>
          </a:p>
          <a:p>
            <a:r>
              <a:rPr lang="en-US" sz="2000" dirty="0"/>
              <a:t>JUnit tests can be run automatically and they check their own results and provide immediate feedback. There's no need to manually comb through a report of test results</a:t>
            </a:r>
          </a:p>
        </p:txBody>
      </p:sp>
      <p:pic>
        <p:nvPicPr>
          <p:cNvPr id="8" name="Picture 7"/>
          <p:cNvPicPr>
            <a:picLocks noChangeAspect="1"/>
          </p:cNvPicPr>
          <p:nvPr/>
        </p:nvPicPr>
        <p:blipFill>
          <a:blip r:embed="rId4"/>
          <a:stretch>
            <a:fillRect/>
          </a:stretch>
        </p:blipFill>
        <p:spPr>
          <a:xfrm>
            <a:off x="7814582" y="1525772"/>
            <a:ext cx="4114800" cy="2482445"/>
          </a:xfrm>
          <a:prstGeom prst="rect">
            <a:avLst/>
          </a:prstGeom>
        </p:spPr>
      </p:pic>
    </p:spTree>
    <p:extLst>
      <p:ext uri="{BB962C8B-B14F-4D97-AF65-F5344CB8AC3E}">
        <p14:creationId xmlns:p14="http://schemas.microsoft.com/office/powerpoint/2010/main" val="300763959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51480"/>
            <a:ext cx="9144000" cy="755040"/>
          </a:xfrm>
        </p:spPr>
        <p:txBody>
          <a:bodyPr anchor="ctr">
            <a:noAutofit/>
          </a:bodyPr>
          <a:lstStyle/>
          <a:p>
            <a:pPr>
              <a:spcBef>
                <a:spcPts val="600"/>
              </a:spcBef>
            </a:pPr>
            <a:r>
              <a:rPr lang="en-US" sz="4000" dirty="0"/>
              <a:t>Final Thoughts</a:t>
            </a:r>
          </a:p>
        </p:txBody>
      </p:sp>
    </p:spTree>
    <p:extLst>
      <p:ext uri="{BB962C8B-B14F-4D97-AF65-F5344CB8AC3E}">
        <p14:creationId xmlns:p14="http://schemas.microsoft.com/office/powerpoint/2010/main" val="6967650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654444"/>
            <a:ext cx="10515600" cy="4522519"/>
          </a:xfrm>
        </p:spPr>
        <p:txBody>
          <a:bodyPr>
            <a:normAutofit/>
          </a:bodyPr>
          <a:lstStyle/>
          <a:p>
            <a:pPr marL="0" indent="0">
              <a:buNone/>
            </a:pPr>
            <a:r>
              <a:rPr lang="en-US" sz="2000" dirty="0"/>
              <a:t>ALL Assignments &amp; Activity List Items are due this Sunday.</a:t>
            </a:r>
          </a:p>
          <a:p>
            <a:pPr marL="0" indent="0">
              <a:spcBef>
                <a:spcPts val="1800"/>
              </a:spcBef>
              <a:buNone/>
            </a:pPr>
            <a:r>
              <a:rPr lang="en-US" sz="2000" dirty="0"/>
              <a:t>Prework assignments for next sprint will be communicated by Monday noon</a:t>
            </a:r>
          </a:p>
          <a:p>
            <a:pPr marL="0" indent="0">
              <a:buNone/>
            </a:pPr>
            <a:endParaRPr lang="en-US" sz="2000" dirty="0"/>
          </a:p>
          <a:p>
            <a:pPr marL="0" indent="0">
              <a:buNone/>
            </a:pPr>
            <a:endParaRPr lang="en-US" sz="2000" dirty="0"/>
          </a:p>
          <a:p>
            <a:pPr marL="0" indent="0">
              <a:buNone/>
            </a:pPr>
            <a:endParaRPr lang="en-US" sz="1800" dirty="0"/>
          </a:p>
          <a:p>
            <a:endParaRPr lang="en-US" dirty="0"/>
          </a:p>
        </p:txBody>
      </p:sp>
    </p:spTree>
    <p:extLst>
      <p:ext uri="{BB962C8B-B14F-4D97-AF65-F5344CB8AC3E}">
        <p14:creationId xmlns:p14="http://schemas.microsoft.com/office/powerpoint/2010/main" val="381748920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Prework For Next Class</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4907632"/>
          </a:xfrm>
        </p:spPr>
        <p:txBody>
          <a:bodyPr>
            <a:normAutofit/>
          </a:bodyPr>
          <a:lstStyle/>
          <a:p>
            <a:pPr marL="0" indent="0">
              <a:buNone/>
            </a:pPr>
            <a:r>
              <a:rPr lang="en-US" sz="2000" dirty="0"/>
              <a:t>Everything is due Sunday!</a:t>
            </a:r>
            <a:endParaRPr lang="en-US" sz="2000" u="sng" dirty="0"/>
          </a:p>
        </p:txBody>
      </p:sp>
    </p:spTree>
    <p:extLst>
      <p:ext uri="{BB962C8B-B14F-4D97-AF65-F5344CB8AC3E}">
        <p14:creationId xmlns:p14="http://schemas.microsoft.com/office/powerpoint/2010/main" val="104628557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566736"/>
            <a:ext cx="10515600" cy="741780"/>
          </a:xfrm>
        </p:spPr>
        <p:txBody>
          <a:bodyPr>
            <a:normAutofit/>
          </a:bodyPr>
          <a:lstStyle/>
          <a:p>
            <a:r>
              <a:rPr lang="en-US" sz="3600" dirty="0"/>
              <a:t>Lab</a:t>
            </a:r>
          </a:p>
        </p:txBody>
      </p:sp>
      <p:sp>
        <p:nvSpPr>
          <p:cNvPr id="3" name="Content Placeholder 2">
            <a:extLst>
              <a:ext uri="{FF2B5EF4-FFF2-40B4-BE49-F238E27FC236}">
                <a16:creationId xmlns:a16="http://schemas.microsoft.com/office/drawing/2014/main" id="{72EF5DE0-5958-4171-A9E3-3D288A31AC3F}"/>
              </a:ext>
            </a:extLst>
          </p:cNvPr>
          <p:cNvSpPr>
            <a:spLocks noGrp="1"/>
          </p:cNvSpPr>
          <p:nvPr>
            <p:ph idx="1"/>
          </p:nvPr>
        </p:nvSpPr>
        <p:spPr>
          <a:xfrm>
            <a:off x="838200" y="1383632"/>
            <a:ext cx="10515600" cy="532254"/>
          </a:xfrm>
        </p:spPr>
        <p:txBody>
          <a:bodyPr>
            <a:normAutofit/>
          </a:bodyPr>
          <a:lstStyle/>
          <a:p>
            <a:pPr marL="0" indent="0">
              <a:buNone/>
            </a:pPr>
            <a:r>
              <a:rPr lang="en-US" sz="2000" dirty="0"/>
              <a:t>Final Project Teams and Application Names</a:t>
            </a:r>
          </a:p>
        </p:txBody>
      </p:sp>
      <p:pic>
        <p:nvPicPr>
          <p:cNvPr id="4" name="Picture 3">
            <a:extLst>
              <a:ext uri="{FF2B5EF4-FFF2-40B4-BE49-F238E27FC236}">
                <a16:creationId xmlns:a16="http://schemas.microsoft.com/office/drawing/2014/main" id="{6230AD3F-9280-0944-86E7-119584BFD642}"/>
              </a:ext>
            </a:extLst>
          </p:cNvPr>
          <p:cNvPicPr>
            <a:picLocks noChangeAspect="1"/>
          </p:cNvPicPr>
          <p:nvPr/>
        </p:nvPicPr>
        <p:blipFill rotWithShape="1">
          <a:blip r:embed="rId2"/>
          <a:srcRect t="36730"/>
          <a:stretch/>
        </p:blipFill>
        <p:spPr>
          <a:xfrm>
            <a:off x="1341375" y="1915886"/>
            <a:ext cx="9666260" cy="4636080"/>
          </a:xfrm>
          <a:prstGeom prst="rect">
            <a:avLst/>
          </a:prstGeom>
        </p:spPr>
      </p:pic>
    </p:spTree>
    <p:extLst>
      <p:ext uri="{BB962C8B-B14F-4D97-AF65-F5344CB8AC3E}">
        <p14:creationId xmlns:p14="http://schemas.microsoft.com/office/powerpoint/2010/main" val="25610843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25490"/>
            <a:ext cx="9144000" cy="807019"/>
          </a:xfrm>
        </p:spPr>
        <p:txBody>
          <a:bodyPr anchor="ctr">
            <a:normAutofit/>
          </a:bodyPr>
          <a:lstStyle/>
          <a:p>
            <a:r>
              <a:rPr lang="en-US" sz="4800" dirty="0"/>
              <a:t>End of Session</a:t>
            </a:r>
          </a:p>
        </p:txBody>
      </p:sp>
    </p:spTree>
    <p:extLst>
      <p:ext uri="{BB962C8B-B14F-4D97-AF65-F5344CB8AC3E}">
        <p14:creationId xmlns:p14="http://schemas.microsoft.com/office/powerpoint/2010/main" val="46617524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199" y="272845"/>
            <a:ext cx="10515600" cy="1325563"/>
          </a:xfrm>
        </p:spPr>
        <p:txBody>
          <a:bodyPr/>
          <a:lstStyle/>
          <a:p>
            <a:r>
              <a:rPr lang="en-US" dirty="0"/>
              <a:t>Containers &amp; Docker </a:t>
            </a:r>
            <a:r>
              <a:rPr lang="en-US" dirty="0">
                <a:hlinkClick r:id="rId2"/>
              </a:rPr>
              <a:t>[link]</a:t>
            </a:r>
            <a:endParaRPr lang="en-US" dirty="0"/>
          </a:p>
        </p:txBody>
      </p:sp>
      <p:pic>
        <p:nvPicPr>
          <p:cNvPr id="6" name="Picture 5">
            <a:extLst>
              <a:ext uri="{FF2B5EF4-FFF2-40B4-BE49-F238E27FC236}">
                <a16:creationId xmlns:a16="http://schemas.microsoft.com/office/drawing/2014/main" id="{3345A15C-A02D-443F-B0BE-519F262DAF0A}"/>
              </a:ext>
            </a:extLst>
          </p:cNvPr>
          <p:cNvPicPr>
            <a:picLocks noChangeAspect="1"/>
          </p:cNvPicPr>
          <p:nvPr/>
        </p:nvPicPr>
        <p:blipFill>
          <a:blip r:embed="rId3"/>
          <a:stretch>
            <a:fillRect/>
          </a:stretch>
        </p:blipFill>
        <p:spPr>
          <a:xfrm>
            <a:off x="2023253" y="1454350"/>
            <a:ext cx="8145493" cy="5130805"/>
          </a:xfrm>
          <a:prstGeom prst="rect">
            <a:avLst/>
          </a:prstGeom>
        </p:spPr>
      </p:pic>
    </p:spTree>
    <p:extLst>
      <p:ext uri="{BB962C8B-B14F-4D97-AF65-F5344CB8AC3E}">
        <p14:creationId xmlns:p14="http://schemas.microsoft.com/office/powerpoint/2010/main" val="377182132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755BE-860E-40EB-ADA6-6E82BCB49EC3}"/>
              </a:ext>
            </a:extLst>
          </p:cNvPr>
          <p:cNvSpPr>
            <a:spLocks noGrp="1"/>
          </p:cNvSpPr>
          <p:nvPr>
            <p:ph type="title"/>
          </p:nvPr>
        </p:nvSpPr>
        <p:spPr>
          <a:xfrm>
            <a:off x="838200" y="365125"/>
            <a:ext cx="10515600" cy="1325563"/>
          </a:xfrm>
        </p:spPr>
        <p:txBody>
          <a:bodyPr/>
          <a:lstStyle/>
          <a:p>
            <a:r>
              <a:rPr lang="en-US" dirty="0"/>
              <a:t>Kubernetes &amp; Swarm </a:t>
            </a:r>
            <a:r>
              <a:rPr lang="en-US" dirty="0">
                <a:hlinkClick r:id="rId2"/>
              </a:rPr>
              <a:t>[link]</a:t>
            </a:r>
            <a:endParaRPr lang="en-US" dirty="0"/>
          </a:p>
        </p:txBody>
      </p:sp>
      <p:pic>
        <p:nvPicPr>
          <p:cNvPr id="4" name="Picture 3">
            <a:extLst>
              <a:ext uri="{FF2B5EF4-FFF2-40B4-BE49-F238E27FC236}">
                <a16:creationId xmlns:a16="http://schemas.microsoft.com/office/drawing/2014/main" id="{442A8669-1604-FD45-8C03-1C930EDAE334}"/>
              </a:ext>
            </a:extLst>
          </p:cNvPr>
          <p:cNvPicPr>
            <a:picLocks noChangeAspect="1"/>
          </p:cNvPicPr>
          <p:nvPr/>
        </p:nvPicPr>
        <p:blipFill>
          <a:blip r:embed="rId3"/>
          <a:stretch>
            <a:fillRect/>
          </a:stretch>
        </p:blipFill>
        <p:spPr>
          <a:xfrm>
            <a:off x="2945579" y="1399984"/>
            <a:ext cx="6300842" cy="5153215"/>
          </a:xfrm>
          <a:prstGeom prst="rect">
            <a:avLst/>
          </a:prstGeom>
        </p:spPr>
      </p:pic>
    </p:spTree>
    <p:extLst>
      <p:ext uri="{BB962C8B-B14F-4D97-AF65-F5344CB8AC3E}">
        <p14:creationId xmlns:p14="http://schemas.microsoft.com/office/powerpoint/2010/main" val="3998808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B5E90-35FE-4734-9DBC-5C50A2C07246}"/>
              </a:ext>
            </a:extLst>
          </p:cNvPr>
          <p:cNvSpPr>
            <a:spLocks noGrp="1"/>
          </p:cNvSpPr>
          <p:nvPr>
            <p:ph type="title"/>
          </p:nvPr>
        </p:nvSpPr>
        <p:spPr/>
        <p:txBody>
          <a:bodyPr/>
          <a:lstStyle/>
          <a:p>
            <a:r>
              <a:rPr lang="en-US" dirty="0"/>
              <a:t>High-Level Languages</a:t>
            </a:r>
          </a:p>
        </p:txBody>
      </p:sp>
      <p:sp>
        <p:nvSpPr>
          <p:cNvPr id="3" name="Content Placeholder 2">
            <a:extLst>
              <a:ext uri="{FF2B5EF4-FFF2-40B4-BE49-F238E27FC236}">
                <a16:creationId xmlns:a16="http://schemas.microsoft.com/office/drawing/2014/main" id="{B7038BF8-EE76-43F1-A18B-1EB61453ED47}"/>
              </a:ext>
            </a:extLst>
          </p:cNvPr>
          <p:cNvSpPr>
            <a:spLocks noGrp="1"/>
          </p:cNvSpPr>
          <p:nvPr>
            <p:ph idx="1"/>
          </p:nvPr>
        </p:nvSpPr>
        <p:spPr/>
        <p:txBody>
          <a:bodyPr>
            <a:normAutofit/>
          </a:bodyPr>
          <a:lstStyle/>
          <a:p>
            <a:r>
              <a:rPr lang="en-US" dirty="0"/>
              <a:t>Popular categorizations:</a:t>
            </a:r>
          </a:p>
          <a:p>
            <a:pPr>
              <a:buFont typeface="Arial" panose="020B0604020202020204" pitchFamily="34" charset="0"/>
              <a:buChar char="•"/>
            </a:pPr>
            <a:r>
              <a:rPr lang="en-US" dirty="0"/>
              <a:t>System languages</a:t>
            </a:r>
          </a:p>
          <a:p>
            <a:pPr lvl="1"/>
            <a:r>
              <a:rPr lang="en-US" dirty="0"/>
              <a:t>Designed for writing low-level tasks, like memory and process management</a:t>
            </a:r>
          </a:p>
          <a:p>
            <a:pPr lvl="1"/>
            <a:r>
              <a:rPr lang="en-US" dirty="0"/>
              <a:t>e.g. C, C++, Rust, Swift, Go, Java (compile to bytecode)</a:t>
            </a:r>
          </a:p>
          <a:p>
            <a:pPr>
              <a:buFont typeface="Arial" panose="020B0604020202020204" pitchFamily="34" charset="0"/>
              <a:buChar char="•"/>
            </a:pPr>
            <a:r>
              <a:rPr lang="en-US" dirty="0"/>
              <a:t>Scripting languages</a:t>
            </a:r>
          </a:p>
          <a:p>
            <a:pPr lvl="1"/>
            <a:r>
              <a:rPr lang="en-US" dirty="0"/>
              <a:t>Very high-level, powerful (i.e. can do a lot), may not require explicit compilation, generally runs on a special run-time environment </a:t>
            </a:r>
          </a:p>
          <a:p>
            <a:pPr lvl="1"/>
            <a:r>
              <a:rPr lang="en-US" dirty="0"/>
              <a:t>e.g. JavaScript, Python, Visual Basic, PHP, Ruby, VBScript, Perl</a:t>
            </a:r>
          </a:p>
        </p:txBody>
      </p:sp>
      <p:sp>
        <p:nvSpPr>
          <p:cNvPr id="4" name="Footer Placeholder 3">
            <a:extLst>
              <a:ext uri="{FF2B5EF4-FFF2-40B4-BE49-F238E27FC236}">
                <a16:creationId xmlns:a16="http://schemas.microsoft.com/office/drawing/2014/main" id="{8DBBCCED-2A1A-4927-A88E-725B1F1CC87E}"/>
              </a:ext>
            </a:extLst>
          </p:cNvPr>
          <p:cNvSpPr>
            <a:spLocks noGrp="1"/>
          </p:cNvSpPr>
          <p:nvPr>
            <p:ph type="ftr" sz="quarter" idx="11"/>
          </p:nvPr>
        </p:nvSpPr>
        <p:spPr/>
        <p:txBody>
          <a:bodyPr/>
          <a:lstStyle/>
          <a:p>
            <a:r>
              <a:rPr lang="en-US" dirty="0"/>
              <a:t>CPSC-36000 Spring 2020 Lewis University, Dr. Gina Martinez (</a:t>
            </a:r>
            <a:r>
              <a:rPr lang="en-US" dirty="0" err="1"/>
              <a:t>martingi@lewisu.edu</a:t>
            </a:r>
            <a:r>
              <a:rPr lang="en-US" dirty="0"/>
              <a:t>)</a:t>
            </a:r>
          </a:p>
        </p:txBody>
      </p:sp>
    </p:spTree>
    <p:extLst>
      <p:ext uri="{BB962C8B-B14F-4D97-AF65-F5344CB8AC3E}">
        <p14:creationId xmlns:p14="http://schemas.microsoft.com/office/powerpoint/2010/main" val="1180725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E20D0-7D1C-4280-B0FE-B1A8C92E8173}"/>
              </a:ext>
            </a:extLst>
          </p:cNvPr>
          <p:cNvSpPr>
            <a:spLocks noGrp="1"/>
          </p:cNvSpPr>
          <p:nvPr>
            <p:ph type="title"/>
          </p:nvPr>
        </p:nvSpPr>
        <p:spPr/>
        <p:txBody>
          <a:bodyPr/>
          <a:lstStyle/>
          <a:p>
            <a:r>
              <a:rPr lang="en-US" dirty="0"/>
              <a:t>System vs Scripting Languages (Cont.)</a:t>
            </a:r>
          </a:p>
        </p:txBody>
      </p:sp>
      <p:sp>
        <p:nvSpPr>
          <p:cNvPr id="3" name="Content Placeholder 2">
            <a:extLst>
              <a:ext uri="{FF2B5EF4-FFF2-40B4-BE49-F238E27FC236}">
                <a16:creationId xmlns:a16="http://schemas.microsoft.com/office/drawing/2014/main" id="{2E761CB2-98A1-4665-AEF1-77C4ACCA0A7D}"/>
              </a:ext>
            </a:extLst>
          </p:cNvPr>
          <p:cNvSpPr>
            <a:spLocks noGrp="1"/>
          </p:cNvSpPr>
          <p:nvPr>
            <p:ph idx="1"/>
          </p:nvPr>
        </p:nvSpPr>
        <p:spPr/>
        <p:txBody>
          <a:bodyPr>
            <a:normAutofit/>
          </a:bodyPr>
          <a:lstStyle/>
          <a:p>
            <a:pPr>
              <a:buFont typeface="Arial" panose="020B0604020202020204" pitchFamily="34" charset="0"/>
              <a:buChar char="•"/>
            </a:pPr>
            <a:r>
              <a:rPr lang="en-US" dirty="0">
                <a:solidFill>
                  <a:srgbClr val="FF0000"/>
                </a:solidFill>
              </a:rPr>
              <a:t>System languages </a:t>
            </a:r>
            <a:r>
              <a:rPr lang="en-US" dirty="0"/>
              <a:t>are compiled to assembly code, assembled to machine code</a:t>
            </a:r>
          </a:p>
          <a:p>
            <a:pPr lvl="1"/>
            <a:r>
              <a:rPr lang="en-US" dirty="0"/>
              <a:t>User runs the (binary) compiled code</a:t>
            </a:r>
          </a:p>
          <a:p>
            <a:pPr>
              <a:buFont typeface="Arial" panose="020B0604020202020204" pitchFamily="34" charset="0"/>
              <a:buChar char="•"/>
            </a:pPr>
            <a:r>
              <a:rPr lang="en-US" dirty="0">
                <a:solidFill>
                  <a:srgbClr val="FF0000"/>
                </a:solidFill>
              </a:rPr>
              <a:t>Scripting languages </a:t>
            </a:r>
            <a:r>
              <a:rPr lang="en-US" dirty="0"/>
              <a:t>are usually interpreted</a:t>
            </a:r>
          </a:p>
          <a:p>
            <a:pPr lvl="1"/>
            <a:r>
              <a:rPr lang="en-US" dirty="0"/>
              <a:t>Environment scripting language run on are typically written in system languages and distributed as compiled code </a:t>
            </a:r>
          </a:p>
        </p:txBody>
      </p:sp>
      <p:sp>
        <p:nvSpPr>
          <p:cNvPr id="4" name="Footer Placeholder 3">
            <a:extLst>
              <a:ext uri="{FF2B5EF4-FFF2-40B4-BE49-F238E27FC236}">
                <a16:creationId xmlns:a16="http://schemas.microsoft.com/office/drawing/2014/main" id="{31C79ACA-BC2D-4FA5-86DB-70DD2B994183}"/>
              </a:ext>
            </a:extLst>
          </p:cNvPr>
          <p:cNvSpPr>
            <a:spLocks noGrp="1"/>
          </p:cNvSpPr>
          <p:nvPr>
            <p:ph type="ftr" sz="quarter" idx="11"/>
          </p:nvPr>
        </p:nvSpPr>
        <p:spPr/>
        <p:txBody>
          <a:bodyPr/>
          <a:lstStyle/>
          <a:p>
            <a:r>
              <a:rPr lang="en-US"/>
              <a:t>CPSC-36000 Spring 2020 Lewis University, Dr. Gina Martinez (martingi@lewisu.edu)</a:t>
            </a:r>
          </a:p>
        </p:txBody>
      </p:sp>
    </p:spTree>
    <p:extLst>
      <p:ext uri="{BB962C8B-B14F-4D97-AF65-F5344CB8AC3E}">
        <p14:creationId xmlns:p14="http://schemas.microsoft.com/office/powerpoint/2010/main" val="14230876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2"/>
</p:tagLst>
</file>

<file path=ppt/tags/tag2.xml><?xml version="1.0" encoding="utf-8"?>
<p:tagLst xmlns:a="http://schemas.openxmlformats.org/drawingml/2006/main" xmlns:r="http://schemas.openxmlformats.org/officeDocument/2006/relationships" xmlns:p="http://schemas.openxmlformats.org/presentationml/2006/main">
  <p:tag name="TIMING" val="|32.7|33.9|26.9|28.1|79.3"/>
</p:tagLst>
</file>

<file path=ppt/tags/tag3.xml><?xml version="1.0" encoding="utf-8"?>
<p:tagLst xmlns:a="http://schemas.openxmlformats.org/drawingml/2006/main" xmlns:r="http://schemas.openxmlformats.org/officeDocument/2006/relationships" xmlns:p="http://schemas.openxmlformats.org/presentationml/2006/main">
  <p:tag name="TIMING" val="|1.2"/>
</p:tagLst>
</file>

<file path=ppt/tags/tag4.xml><?xml version="1.0" encoding="utf-8"?>
<p:tagLst xmlns:a="http://schemas.openxmlformats.org/drawingml/2006/main" xmlns:r="http://schemas.openxmlformats.org/officeDocument/2006/relationships" xmlns:p="http://schemas.openxmlformats.org/presentationml/2006/main">
  <p:tag name="TIMING" val="|32.7|33.9|26.9|28.1|79.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7996</TotalTime>
  <Words>6387</Words>
  <Application>Microsoft Macintosh PowerPoint</Application>
  <PresentationFormat>Widescreen</PresentationFormat>
  <Paragraphs>739</Paragraphs>
  <Slides>79</Slides>
  <Notes>56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79</vt:i4>
      </vt:variant>
    </vt:vector>
  </HeadingPairs>
  <TitlesOfParts>
    <vt:vector size="86" baseType="lpstr">
      <vt:lpstr>Arial</vt:lpstr>
      <vt:lpstr>Calibri</vt:lpstr>
      <vt:lpstr>Calibri Light</vt:lpstr>
      <vt:lpstr>Courier New</vt:lpstr>
      <vt:lpstr>Verdana</vt:lpstr>
      <vt:lpstr>Wingdings</vt:lpstr>
      <vt:lpstr>Office Theme</vt:lpstr>
      <vt:lpstr>Class Session Check List</vt:lpstr>
      <vt:lpstr>Class Session Check List</vt:lpstr>
      <vt:lpstr>PowerPoint Presentation</vt:lpstr>
      <vt:lpstr>Prework &amp; Announcements</vt:lpstr>
      <vt:lpstr>PowerPoint Presentation</vt:lpstr>
      <vt:lpstr>PowerPoint Presentation</vt:lpstr>
      <vt:lpstr>Types of Programming Languages</vt:lpstr>
      <vt:lpstr>High-Level Languages</vt:lpstr>
      <vt:lpstr>System vs Scripting Languages (Cont.)</vt:lpstr>
      <vt:lpstr>System vs Scripting Languages (Cont.)</vt:lpstr>
      <vt:lpstr>System vs Scripting Languages (Cont.)</vt:lpstr>
      <vt:lpstr>A Related Concept: Managed Code</vt:lpstr>
      <vt:lpstr>General-Purpose vs Domain-Specific Languages</vt:lpstr>
      <vt:lpstr>Languages Based on Typing</vt:lpstr>
      <vt:lpstr>Languages Based on Typing [link]</vt:lpstr>
      <vt:lpstr>Based on Programming Paradigm [link]</vt:lpstr>
      <vt:lpstr>PowerPoint Presentation</vt:lpstr>
      <vt:lpstr>PowerPoint Presentation</vt:lpstr>
      <vt:lpstr>Prework For Next Class</vt:lpstr>
      <vt:lpstr>End of Session</vt:lpstr>
      <vt:lpstr>Backup Slides</vt:lpstr>
      <vt:lpstr>Plan-and-Document  Project Management </vt:lpstr>
      <vt:lpstr> Multi-Domain Integration  &amp; Complex Dependencies </vt:lpstr>
      <vt:lpstr>The Righteous Triangle of Software Development</vt:lpstr>
      <vt:lpstr>Waterfall vs Iterative vs Agile Requirements</vt:lpstr>
      <vt:lpstr>Plan &amp; Document Project Management Monitoring &amp; Control</vt:lpstr>
      <vt:lpstr>Plan &amp; Document Project Management Monitoring &amp; Control (continued)</vt:lpstr>
      <vt:lpstr> Multi-Domain Integration  &amp; Complex Dependencies </vt:lpstr>
      <vt:lpstr>Multi-Domain Examples</vt:lpstr>
      <vt:lpstr>Complex Dependencies</vt:lpstr>
      <vt:lpstr>Summary &amp; Final Comments</vt:lpstr>
      <vt:lpstr>Assignment</vt:lpstr>
      <vt:lpstr>Quiz &amp; Final Project Discussions</vt:lpstr>
      <vt:lpstr>PowerPoint Presentation</vt:lpstr>
      <vt:lpstr>Prework From Last Class</vt:lpstr>
      <vt:lpstr>End of Session</vt:lpstr>
      <vt:lpstr>Friendly Conversation Topic</vt:lpstr>
      <vt:lpstr>Test-driven Development (TDD)</vt:lpstr>
      <vt:lpstr>Test-driven Development (TDD)</vt:lpstr>
      <vt:lpstr>Software Testing Overview</vt:lpstr>
      <vt:lpstr>Software Testing “Truths”</vt:lpstr>
      <vt:lpstr>Software Testing “Truths” (continued)</vt:lpstr>
      <vt:lpstr>Re-engineering &amp; Refactoring</vt:lpstr>
      <vt:lpstr>Verification vs Validation</vt:lpstr>
      <vt:lpstr>Object-Oriented Programming within Various Development Methodologies</vt:lpstr>
      <vt:lpstr>PowerPoint Presentation</vt:lpstr>
      <vt:lpstr>Waterfall vs Iterative vs Agile Testing</vt:lpstr>
      <vt:lpstr>Testing Terms</vt:lpstr>
      <vt:lpstr>Testing Terms</vt:lpstr>
      <vt:lpstr>Automated Testing</vt:lpstr>
      <vt:lpstr>Automated Testing</vt:lpstr>
      <vt:lpstr>Automated Unit Testing Example: JUnit</vt:lpstr>
      <vt:lpstr>Final Thoughts: Test-driven Development (TDD)</vt:lpstr>
      <vt:lpstr>Class Session Check List</vt:lpstr>
      <vt:lpstr>PowerPoint Presentation</vt:lpstr>
      <vt:lpstr>Class Session Check List</vt:lpstr>
      <vt:lpstr>PowerPoint Presentation</vt:lpstr>
      <vt:lpstr>Prework From Last Class</vt:lpstr>
      <vt:lpstr>“Agile Spike” Clarification</vt:lpstr>
      <vt:lpstr>Software Testing</vt:lpstr>
      <vt:lpstr>Recall Test-driven Development (TDD)</vt:lpstr>
      <vt:lpstr>The Righteous Triangle of Software Development</vt:lpstr>
      <vt:lpstr>Software Testing Overview</vt:lpstr>
      <vt:lpstr>Waterfall vs Iterative vs Agile Requirements</vt:lpstr>
      <vt:lpstr>Object-Oriented Programming within Various Development Methodologies</vt:lpstr>
      <vt:lpstr>Software Testing “Truths”</vt:lpstr>
      <vt:lpstr>Software Testing “Truths” (continued)</vt:lpstr>
      <vt:lpstr>Testing Terms</vt:lpstr>
      <vt:lpstr>Testing Terms</vt:lpstr>
      <vt:lpstr>Automated Testing</vt:lpstr>
      <vt:lpstr>Automated Testing</vt:lpstr>
      <vt:lpstr>Automated Unit Testing Example: JUnit</vt:lpstr>
      <vt:lpstr>Final Thoughts</vt:lpstr>
      <vt:lpstr>Assignment</vt:lpstr>
      <vt:lpstr>Prework For Next Class</vt:lpstr>
      <vt:lpstr>Lab</vt:lpstr>
      <vt:lpstr>End of Session</vt:lpstr>
      <vt:lpstr>Containers &amp; Docker [link]</vt:lpstr>
      <vt:lpstr>Kubernetes &amp; Swarm [link]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&amp; Lecture Session Sound &amp; Recording Check</dc:title>
  <dc:creator>Pogue, Eric</dc:creator>
  <cp:lastModifiedBy>Pogue, Eric</cp:lastModifiedBy>
  <cp:revision>399</cp:revision>
  <dcterms:created xsi:type="dcterms:W3CDTF">2020-08-26T19:34:34Z</dcterms:created>
  <dcterms:modified xsi:type="dcterms:W3CDTF">2021-02-11T02:33:07Z</dcterms:modified>
</cp:coreProperties>
</file>

<file path=docProps/thumbnail.jpeg>
</file>